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6"/>
  </p:notesMasterIdLst>
  <p:sldIdLst>
    <p:sldId id="404" r:id="rId2"/>
    <p:sldId id="645" r:id="rId3"/>
    <p:sldId id="506" r:id="rId4"/>
    <p:sldId id="677" r:id="rId5"/>
    <p:sldId id="678" r:id="rId6"/>
    <p:sldId id="706" r:id="rId7"/>
    <p:sldId id="649" r:id="rId8"/>
    <p:sldId id="650" r:id="rId9"/>
    <p:sldId id="651" r:id="rId10"/>
    <p:sldId id="625" r:id="rId11"/>
    <p:sldId id="671" r:id="rId12"/>
    <p:sldId id="769" r:id="rId13"/>
    <p:sldId id="770" r:id="rId14"/>
    <p:sldId id="730" r:id="rId15"/>
    <p:sldId id="731" r:id="rId16"/>
    <p:sldId id="732" r:id="rId17"/>
    <p:sldId id="733" r:id="rId18"/>
    <p:sldId id="734" r:id="rId19"/>
    <p:sldId id="735" r:id="rId20"/>
    <p:sldId id="736" r:id="rId21"/>
    <p:sldId id="737" r:id="rId22"/>
    <p:sldId id="738" r:id="rId23"/>
    <p:sldId id="739" r:id="rId24"/>
    <p:sldId id="740" r:id="rId25"/>
    <p:sldId id="741" r:id="rId26"/>
    <p:sldId id="681" r:id="rId27"/>
    <p:sldId id="742" r:id="rId28"/>
    <p:sldId id="743" r:id="rId29"/>
    <p:sldId id="744" r:id="rId30"/>
    <p:sldId id="745" r:id="rId31"/>
    <p:sldId id="746" r:id="rId32"/>
    <p:sldId id="747" r:id="rId33"/>
    <p:sldId id="748" r:id="rId34"/>
    <p:sldId id="749" r:id="rId35"/>
    <p:sldId id="750" r:id="rId36"/>
    <p:sldId id="751" r:id="rId37"/>
    <p:sldId id="752" r:id="rId38"/>
    <p:sldId id="753" r:id="rId39"/>
    <p:sldId id="754" r:id="rId40"/>
    <p:sldId id="755" r:id="rId41"/>
    <p:sldId id="756" r:id="rId42"/>
    <p:sldId id="757" r:id="rId43"/>
    <p:sldId id="758" r:id="rId44"/>
    <p:sldId id="759" r:id="rId45"/>
    <p:sldId id="760" r:id="rId46"/>
    <p:sldId id="761" r:id="rId47"/>
    <p:sldId id="762" r:id="rId48"/>
    <p:sldId id="763" r:id="rId49"/>
    <p:sldId id="764" r:id="rId50"/>
    <p:sldId id="765" r:id="rId51"/>
    <p:sldId id="766" r:id="rId52"/>
    <p:sldId id="767" r:id="rId53"/>
    <p:sldId id="686" r:id="rId54"/>
    <p:sldId id="768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Arial" pitchFamily="112" charset="0"/>
        <a:ea typeface="ヒラギノ明朝 ProN W3" pitchFamily="112" charset="-128"/>
        <a:cs typeface="ヒラギノ明朝 ProN W3" pitchFamily="112" charset="-128"/>
      </a:defRPr>
    </a:lvl1pPr>
    <a:lvl2pPr marL="388830" indent="65069"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Arial" pitchFamily="112" charset="0"/>
        <a:ea typeface="ヒラギノ明朝 ProN W3" pitchFamily="112" charset="-128"/>
        <a:cs typeface="ヒラギノ明朝 ProN W3" pitchFamily="112" charset="-128"/>
      </a:defRPr>
    </a:lvl2pPr>
    <a:lvl3pPr marL="779244" indent="131726"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Arial" pitchFamily="112" charset="0"/>
        <a:ea typeface="ヒラギノ明朝 ProN W3" pitchFamily="112" charset="-128"/>
        <a:cs typeface="ヒラギノ明朝 ProN W3" pitchFamily="112" charset="-128"/>
      </a:defRPr>
    </a:lvl3pPr>
    <a:lvl4pPr marL="1169660" indent="198382"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Arial" pitchFamily="112" charset="0"/>
        <a:ea typeface="ヒラギノ明朝 ProN W3" pitchFamily="112" charset="-128"/>
        <a:cs typeface="ヒラギノ明朝 ProN W3" pitchFamily="112" charset="-128"/>
      </a:defRPr>
    </a:lvl4pPr>
    <a:lvl5pPr marL="1560075" indent="265038" algn="l" rtl="0" fontAlgn="base">
      <a:spcBef>
        <a:spcPct val="0"/>
      </a:spcBef>
      <a:spcAft>
        <a:spcPct val="0"/>
      </a:spcAft>
      <a:defRPr sz="2100" kern="1200">
        <a:solidFill>
          <a:srgbClr val="000000"/>
        </a:solidFill>
        <a:latin typeface="Arial" pitchFamily="112" charset="0"/>
        <a:ea typeface="ヒラギノ明朝 ProN W3" pitchFamily="112" charset="-128"/>
        <a:cs typeface="ヒラギノ明朝 ProN W3" pitchFamily="112" charset="-128"/>
      </a:defRPr>
    </a:lvl5pPr>
    <a:lvl6pPr marL="2285358" algn="l" defTabSz="457072" rtl="0" eaLnBrk="1" latinLnBrk="0" hangingPunct="1">
      <a:defRPr sz="2100" kern="1200">
        <a:solidFill>
          <a:srgbClr val="000000"/>
        </a:solidFill>
        <a:latin typeface="Arial" pitchFamily="112" charset="0"/>
        <a:ea typeface="ヒラギノ明朝 ProN W3" pitchFamily="112" charset="-128"/>
        <a:cs typeface="ヒラギノ明朝 ProN W3" pitchFamily="112" charset="-128"/>
      </a:defRPr>
    </a:lvl6pPr>
    <a:lvl7pPr marL="2742430" algn="l" defTabSz="457072" rtl="0" eaLnBrk="1" latinLnBrk="0" hangingPunct="1">
      <a:defRPr sz="2100" kern="1200">
        <a:solidFill>
          <a:srgbClr val="000000"/>
        </a:solidFill>
        <a:latin typeface="Arial" pitchFamily="112" charset="0"/>
        <a:ea typeface="ヒラギノ明朝 ProN W3" pitchFamily="112" charset="-128"/>
        <a:cs typeface="ヒラギノ明朝 ProN W3" pitchFamily="112" charset="-128"/>
      </a:defRPr>
    </a:lvl7pPr>
    <a:lvl8pPr marL="3199502" algn="l" defTabSz="457072" rtl="0" eaLnBrk="1" latinLnBrk="0" hangingPunct="1">
      <a:defRPr sz="2100" kern="1200">
        <a:solidFill>
          <a:srgbClr val="000000"/>
        </a:solidFill>
        <a:latin typeface="Arial" pitchFamily="112" charset="0"/>
        <a:ea typeface="ヒラギノ明朝 ProN W3" pitchFamily="112" charset="-128"/>
        <a:cs typeface="ヒラギノ明朝 ProN W3" pitchFamily="112" charset="-128"/>
      </a:defRPr>
    </a:lvl8pPr>
    <a:lvl9pPr marL="3656574" algn="l" defTabSz="457072" rtl="0" eaLnBrk="1" latinLnBrk="0" hangingPunct="1">
      <a:defRPr sz="2100" kern="1200">
        <a:solidFill>
          <a:srgbClr val="000000"/>
        </a:solidFill>
        <a:latin typeface="Arial" pitchFamily="112" charset="0"/>
        <a:ea typeface="ヒラギノ明朝 ProN W3" pitchFamily="112" charset="-128"/>
        <a:cs typeface="ヒラギノ明朝 ProN W3" pitchFamily="112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6666"/>
    <a:srgbClr val="66FF66"/>
    <a:srgbClr val="804000"/>
    <a:srgbClr val="FFFFFF"/>
    <a:srgbClr val="0080FF"/>
    <a:srgbClr val="19191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 horzBarState="maximized">
    <p:restoredLeft sz="7460"/>
    <p:restoredTop sz="50000" autoAdjust="0"/>
  </p:normalViewPr>
  <p:slideViewPr>
    <p:cSldViewPr>
      <p:cViewPr>
        <p:scale>
          <a:sx n="100" d="100"/>
          <a:sy n="100" d="100"/>
        </p:scale>
        <p:origin x="1288" y="-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624"/>
    </p:cViewPr>
  </p:sorterViewPr>
  <p:notesViewPr>
    <p:cSldViewPr>
      <p:cViewPr varScale="1">
        <p:scale>
          <a:sx n="76" d="100"/>
          <a:sy n="76" d="100"/>
        </p:scale>
        <p:origin x="-2040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112" charset="0"/>
                <a:ea typeface="ヒラギノ明朝 ProN W3" pitchFamily="112" charset="-128"/>
                <a:cs typeface="ヒラギノ明朝 ProN W3" pitchFamily="112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2947" name="Rectangle 3"/>
          <p:cNvSpPr>
            <a:spLocks noGrp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112" charset="0"/>
                <a:ea typeface="ヒラギノ明朝 ProN W3" pitchFamily="112" charset="-128"/>
                <a:cs typeface="ヒラギノ明朝 ProN W3" pitchFamily="112" charset="-128"/>
              </a:defRPr>
            </a:lvl1pPr>
          </a:lstStyle>
          <a:p>
            <a:pPr>
              <a:defRPr/>
            </a:pPr>
            <a:fld id="{951F00E8-151F-4DDD-BA3A-0626BB7C8B00}" type="datetime1">
              <a:rPr lang="en-US"/>
              <a:pPr>
                <a:defRPr/>
              </a:pPr>
              <a:t>2/20/18</a:t>
            </a:fld>
            <a:endParaRPr lang="en-US" dirty="0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9" name="Rectangle 5"/>
          <p:cNvSpPr>
            <a:spLocks noGrp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2950" name="Rectangle 6"/>
          <p:cNvSpPr>
            <a:spLocks noGrp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112" charset="0"/>
                <a:ea typeface="ヒラギノ明朝 ProN W3" pitchFamily="112" charset="-128"/>
                <a:cs typeface="ヒラギノ明朝 ProN W3" pitchFamily="112" charset="-128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2951" name="Rectangle 7"/>
          <p:cNvSpPr>
            <a:spLocks noGrp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112" charset="0"/>
                <a:ea typeface="ヒラギノ明朝 ProN W3" pitchFamily="112" charset="-128"/>
                <a:cs typeface="ヒラギノ明朝 ProN W3" pitchFamily="112" charset="-128"/>
              </a:defRPr>
            </a:lvl1pPr>
          </a:lstStyle>
          <a:p>
            <a:pPr>
              <a:defRPr/>
            </a:pPr>
            <a:fld id="{79A1A505-045E-4B05-B221-B01972FE48B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5442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388830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Calibri" pitchFamily="112" charset="0"/>
        <a:ea typeface="ＭＳ Ｐゴシック" pitchFamily="112" charset="-128"/>
        <a:cs typeface="ＭＳ Ｐゴシック" pitchFamily="112" charset="-128"/>
      </a:defRPr>
    </a:lvl1pPr>
    <a:lvl2pPr marL="388830" algn="l" defTabSz="388830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Calibri" pitchFamily="112" charset="0"/>
        <a:ea typeface="ＭＳ Ｐゴシック" pitchFamily="112" charset="-128"/>
        <a:cs typeface="+mn-cs"/>
      </a:defRPr>
    </a:lvl2pPr>
    <a:lvl3pPr marL="779244" algn="l" defTabSz="388830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Calibri" pitchFamily="112" charset="0"/>
        <a:ea typeface="ＭＳ Ｐゴシック" pitchFamily="112" charset="-128"/>
        <a:cs typeface="+mn-cs"/>
      </a:defRPr>
    </a:lvl3pPr>
    <a:lvl4pPr marL="1169660" algn="l" defTabSz="388830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Calibri" pitchFamily="112" charset="0"/>
        <a:ea typeface="ＭＳ Ｐゴシック" pitchFamily="112" charset="-128"/>
        <a:cs typeface="+mn-cs"/>
      </a:defRPr>
    </a:lvl4pPr>
    <a:lvl5pPr marL="1560075" algn="l" defTabSz="388830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Calibri" pitchFamily="112" charset="0"/>
        <a:ea typeface="ＭＳ Ｐゴシック" pitchFamily="112" charset="-128"/>
        <a:cs typeface="+mn-cs"/>
      </a:defRPr>
    </a:lvl5pPr>
    <a:lvl6pPr marL="1953250" algn="l" defTabSz="39065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43898" algn="l" defTabSz="39065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34549" algn="l" defTabSz="39065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25199" algn="l" defTabSz="390650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3907" name="Rectangle 3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r>
              <a:rPr lang="en-US" dirty="0" smtClean="0"/>
              <a:t>Now onto the second half of my talk…don’t worry it’s a lot shorter!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Consider patches, each with different</a:t>
            </a:r>
            <a:r>
              <a:rPr lang="en-US" baseline="0" dirty="0" smtClean="0"/>
              <a:t> temperature</a:t>
            </a:r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Can have different</a:t>
            </a:r>
            <a:r>
              <a:rPr lang="en-US" baseline="0" dirty="0" smtClean="0"/>
              <a:t> species adapted to different patches,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Then warming of the environment</a:t>
            </a:r>
            <a:endParaRPr lang="en-US" dirty="0" smtClean="0"/>
          </a:p>
        </p:txBody>
      </p:sp>
      <p:sp>
        <p:nvSpPr>
          <p:cNvPr id="15872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 defTabSz="457200"/>
            <a:fld id="{931E80EE-D7E4-48F4-9FA8-C3EF73C82D7D}" type="slidenum">
              <a:rPr lang="en-US" sz="1200">
                <a:latin typeface="Calibri" pitchFamily="112" charset="0"/>
                <a:ea typeface="ＭＳ Ｐゴシック" pitchFamily="112" charset="-128"/>
                <a:cs typeface="ＭＳ Ｐゴシック" pitchFamily="112" charset="-128"/>
              </a:rPr>
              <a:pPr algn="r" defTabSz="457200"/>
              <a:t>15</a:t>
            </a:fld>
            <a:endParaRPr lang="en-US" sz="1200">
              <a:latin typeface="Calibri" pitchFamily="112" charset="0"/>
              <a:ea typeface="ＭＳ Ｐゴシック" pitchFamily="112" charset="-128"/>
              <a:cs typeface="ＭＳ Ｐゴシック" pitchFamily="112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Consider patches, each with different</a:t>
            </a:r>
            <a:r>
              <a:rPr lang="en-US" baseline="0" dirty="0" smtClean="0"/>
              <a:t> temperature</a:t>
            </a:r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Can have different</a:t>
            </a:r>
            <a:r>
              <a:rPr lang="en-US" baseline="0" dirty="0" smtClean="0"/>
              <a:t> species adapted to different patches,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Then warming of the environment. What happens?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Could disperse to new patches, or evolutionary response</a:t>
            </a:r>
            <a:endParaRPr lang="en-US" dirty="0" smtClean="0"/>
          </a:p>
        </p:txBody>
      </p:sp>
      <p:sp>
        <p:nvSpPr>
          <p:cNvPr id="15872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>
            <a:prstTxWarp prst="textNoShape">
              <a:avLst/>
            </a:prstTxWarp>
          </a:bodyPr>
          <a:lstStyle/>
          <a:p>
            <a:pPr algn="r" defTabSz="457200"/>
            <a:fld id="{931E80EE-D7E4-48F4-9FA8-C3EF73C82D7D}" type="slidenum">
              <a:rPr lang="en-US" sz="1200">
                <a:latin typeface="Calibri" pitchFamily="112" charset="0"/>
                <a:ea typeface="ＭＳ Ｐゴシック" pitchFamily="112" charset="-128"/>
                <a:cs typeface="ＭＳ Ｐゴシック" pitchFamily="112" charset="-128"/>
              </a:rPr>
              <a:pPr algn="r" defTabSz="457200"/>
              <a:t>16</a:t>
            </a:fld>
            <a:endParaRPr lang="en-US" sz="1200">
              <a:latin typeface="Calibri" pitchFamily="112" charset="0"/>
              <a:ea typeface="ＭＳ Ｐゴシック" pitchFamily="112" charset="-128"/>
              <a:cs typeface="ＭＳ Ｐゴシック" pitchFamily="112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r>
              <a:rPr lang="en-US" dirty="0" smtClean="0"/>
              <a:t>Question</a:t>
            </a:r>
            <a:r>
              <a:rPr lang="en-US" baseline="0" dirty="0" smtClean="0"/>
              <a:t> is how does complex assemblage respond to change, e.g. global warming</a:t>
            </a:r>
          </a:p>
          <a:p>
            <a:pPr eaLnBrk="1" hangingPunct="1"/>
            <a:r>
              <a:rPr lang="en-US" baseline="0" dirty="0" smtClean="0"/>
              <a:t>Two types of response: how do these interact?</a:t>
            </a:r>
          </a:p>
          <a:p>
            <a:pPr eaLnBrk="1" hangingPunct="1"/>
            <a:r>
              <a:rPr lang="en-US" baseline="0" dirty="0" smtClean="0"/>
              <a:t>Largely kept separate, but how do they interact?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4516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7322CE70-F68A-9B48-9F7F-4FA1B6BBD49A}" type="slidenum">
              <a:rPr lang="en-US" sz="1200">
                <a:latin typeface="Calibri" charset="0"/>
              </a:rPr>
              <a:pPr algn="r" eaLnBrk="1" hangingPunct="1"/>
              <a:t>21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6564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E0B20F6E-8AE2-DA4E-9B37-A0C22839AA0A}" type="slidenum">
              <a:rPr lang="en-US" sz="1200">
                <a:latin typeface="Calibri" charset="0"/>
              </a:rPr>
              <a:pPr algn="r" eaLnBrk="1" hangingPunct="1"/>
              <a:t>22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86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EAF8AC29-FD12-E045-8DBA-7B91C951E716}" type="slidenum">
              <a:rPr lang="en-US" sz="1200">
                <a:latin typeface="Calibri" charset="0"/>
              </a:rPr>
              <a:pPr algn="r" eaLnBrk="1" hangingPunct="1"/>
              <a:t>23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0660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1545171F-C1C1-9E4A-ACAB-42EF0BB48019}" type="slidenum">
              <a:rPr lang="en-US" sz="1200">
                <a:latin typeface="Calibri" charset="0"/>
              </a:rPr>
              <a:pPr algn="r" eaLnBrk="1" hangingPunct="1"/>
              <a:t>24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8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FDE50083-BC21-304F-B454-74B6D6F662AB}" type="slidenum">
              <a:rPr lang="en-US" sz="1200">
                <a:latin typeface="Calibri" charset="0"/>
              </a:rPr>
              <a:pPr algn="r" eaLnBrk="1" hangingPunct="1"/>
              <a:t>25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6896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/>
        </p:spPr>
      </p:sp>
      <p:sp>
        <p:nvSpPr>
          <p:cNvPr id="17101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5970D6-479D-3848-A944-601F0A664981}" type="slidenum">
              <a:rPr lang="da-DK" smtClean="0"/>
              <a:pPr>
                <a:defRPr/>
              </a:pPr>
              <a:t>33</a:t>
            </a:fld>
            <a:endParaRPr lang="da-D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5970D6-479D-3848-A944-601F0A664981}" type="slidenum">
              <a:rPr lang="da-DK" smtClean="0"/>
              <a:pPr>
                <a:defRPr/>
              </a:pPr>
              <a:t>34</a:t>
            </a:fld>
            <a:endParaRPr lang="da-DK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5970D6-479D-3848-A944-601F0A664981}" type="slidenum">
              <a:rPr lang="da-DK" smtClean="0"/>
              <a:pPr>
                <a:defRPr/>
              </a:pPr>
              <a:t>35</a:t>
            </a:fld>
            <a:endParaRPr lang="da-DK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5955" name="Rectangle 3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5970D6-479D-3848-A944-601F0A664981}" type="slidenum">
              <a:rPr lang="da-DK" smtClean="0"/>
              <a:pPr>
                <a:defRPr/>
              </a:pPr>
              <a:t>37</a:t>
            </a:fld>
            <a:endParaRPr lang="da-DK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5970D6-479D-3848-A944-601F0A664981}" type="slidenum">
              <a:rPr lang="da-DK" smtClean="0"/>
              <a:pPr>
                <a:defRPr/>
              </a:pPr>
              <a:t>38</a:t>
            </a:fld>
            <a:endParaRPr lang="da-DK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5970D6-479D-3848-A944-601F0A664981}" type="slidenum">
              <a:rPr lang="da-DK" smtClean="0"/>
              <a:pPr>
                <a:defRPr/>
              </a:pPr>
              <a:t>39</a:t>
            </a:fld>
            <a:endParaRPr lang="da-D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5970D6-479D-3848-A944-601F0A664981}" type="slidenum">
              <a:rPr lang="da-DK" smtClean="0"/>
              <a:pPr>
                <a:defRPr/>
              </a:pPr>
              <a:t>40</a:t>
            </a:fld>
            <a:endParaRPr lang="da-DK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5955" name="Rectangle 3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5970D6-479D-3848-A944-601F0A664981}" type="slidenum">
              <a:rPr lang="da-DK" smtClean="0"/>
              <a:pPr>
                <a:defRPr/>
              </a:pPr>
              <a:t>42</a:t>
            </a:fld>
            <a:endParaRPr lang="da-DK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5970D6-479D-3848-A944-601F0A664981}" type="slidenum">
              <a:rPr lang="da-DK" smtClean="0"/>
              <a:pPr>
                <a:defRPr/>
              </a:pPr>
              <a:t>43</a:t>
            </a:fld>
            <a:endParaRPr lang="da-DK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85970D6-479D-3848-A944-601F0A664981}" type="slidenum">
              <a:rPr lang="da-DK" smtClean="0"/>
              <a:pPr>
                <a:defRPr/>
              </a:pPr>
              <a:t>44</a:t>
            </a:fld>
            <a:endParaRPr lang="da-DK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5955" name="Rectangle 3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5955" name="Rectangle 3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5955" name="Rectangle 3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5955" name="Rectangle 3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5955" name="Rectangle 3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5955" name="Rectangle 3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5955" name="Rectangle 3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5955" name="Rectangle 3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5955" name="Rectangle 3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25955" name="Rectangle 3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501" y="2131095"/>
            <a:ext cx="7773005" cy="1469768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995" y="3886843"/>
            <a:ext cx="6402010" cy="1751622"/>
          </a:xfrm>
        </p:spPr>
        <p:txBody>
          <a:bodyPr/>
          <a:lstStyle>
            <a:lvl1pPr marL="0" indent="0" algn="ctr">
              <a:buNone/>
              <a:defRPr/>
            </a:lvl1pPr>
            <a:lvl2pPr marL="390650" indent="0" algn="ctr">
              <a:buNone/>
              <a:defRPr/>
            </a:lvl2pPr>
            <a:lvl3pPr marL="781299" indent="0" algn="ctr">
              <a:buNone/>
              <a:defRPr/>
            </a:lvl3pPr>
            <a:lvl4pPr marL="1171950" indent="0" algn="ctr">
              <a:buNone/>
              <a:defRPr/>
            </a:lvl4pPr>
            <a:lvl5pPr marL="1562601" indent="0" algn="ctr">
              <a:buNone/>
              <a:defRPr/>
            </a:lvl5pPr>
            <a:lvl6pPr marL="1953250" indent="0" algn="ctr">
              <a:buNone/>
              <a:defRPr/>
            </a:lvl6pPr>
            <a:lvl7pPr marL="2343898" indent="0" algn="ctr">
              <a:buNone/>
              <a:defRPr/>
            </a:lvl7pPr>
            <a:lvl8pPr marL="2734549" indent="0" algn="ctr">
              <a:buNone/>
              <a:defRPr/>
            </a:lvl8pPr>
            <a:lvl9pPr marL="3125199" indent="0" algn="ctr">
              <a:buNone/>
              <a:defRPr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D7DE80-B335-47CE-9F02-5F1EF69119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F2CFD1-FC7F-4717-A9FB-341AF9CC0E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6262" y="380848"/>
            <a:ext cx="1942243" cy="6477152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501" y="380848"/>
            <a:ext cx="5701727" cy="6477152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D89FBD-A6D0-4F4E-9AAD-A343CDFE44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 sz="32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91000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24600"/>
            <a:ext cx="1295400" cy="365125"/>
          </a:xfrm>
          <a:prstGeom prst="rect">
            <a:avLst/>
          </a:prstGeom>
        </p:spPr>
        <p:txBody>
          <a:bodyPr lIns="91414" tIns="45708" rIns="91414" bIns="45708"/>
          <a:lstStyle>
            <a:lvl1pPr>
              <a:defRPr/>
            </a:lvl1pPr>
          </a:lstStyle>
          <a:p>
            <a:pPr>
              <a:defRPr/>
            </a:pPr>
            <a:fld id="{04E192B1-6614-A441-A80C-A5F2D6A1EFB9}" type="datetime1">
              <a:rPr lang="en-US"/>
              <a:pPr>
                <a:defRPr/>
              </a:pPr>
              <a:t>2/20/18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28801" y="6324600"/>
            <a:ext cx="3962400" cy="365125"/>
          </a:xfrm>
          <a:prstGeom prst="rect">
            <a:avLst/>
          </a:prstGeom>
        </p:spPr>
        <p:txBody>
          <a:bodyPr lIns="91414" tIns="45708" rIns="91414" bIns="45708"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
              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867400" y="6324600"/>
            <a:ext cx="457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141491-DC30-814B-A7FB-4F381E4E4B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66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FE99B1-A619-430D-875A-51F72B87590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89" y="4406554"/>
            <a:ext cx="7773004" cy="1362525"/>
          </a:xfrm>
        </p:spPr>
        <p:txBody>
          <a:bodyPr anchor="t"/>
          <a:lstStyle>
            <a:lvl1pPr algn="l">
              <a:defRPr sz="34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789" y="2906539"/>
            <a:ext cx="7773004" cy="1500016"/>
          </a:xfrm>
        </p:spPr>
        <p:txBody>
          <a:bodyPr anchor="b"/>
          <a:lstStyle>
            <a:lvl1pPr marL="0" indent="0">
              <a:buNone/>
              <a:defRPr sz="1700"/>
            </a:lvl1pPr>
            <a:lvl2pPr marL="390650" indent="0">
              <a:buNone/>
              <a:defRPr sz="1500"/>
            </a:lvl2pPr>
            <a:lvl3pPr marL="781299" indent="0">
              <a:buNone/>
              <a:defRPr sz="1400"/>
            </a:lvl3pPr>
            <a:lvl4pPr marL="1171950" indent="0">
              <a:buNone/>
              <a:defRPr sz="1200"/>
            </a:lvl4pPr>
            <a:lvl5pPr marL="1562601" indent="0">
              <a:buNone/>
              <a:defRPr sz="1200"/>
            </a:lvl5pPr>
            <a:lvl6pPr marL="1953250" indent="0">
              <a:buNone/>
              <a:defRPr sz="1200"/>
            </a:lvl6pPr>
            <a:lvl7pPr marL="2343898" indent="0">
              <a:buNone/>
              <a:defRPr sz="1200"/>
            </a:lvl7pPr>
            <a:lvl8pPr marL="2734549" indent="0">
              <a:buNone/>
              <a:defRPr sz="1200"/>
            </a:lvl8pPr>
            <a:lvl9pPr marL="3125199" indent="0">
              <a:buNone/>
              <a:defRPr sz="12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64E05-AAE0-41F2-9FB2-2FDFACC3F8D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501" y="1981234"/>
            <a:ext cx="3821313" cy="487676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5846" y="1981234"/>
            <a:ext cx="3822657" cy="487676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1EEFFE-A19F-44CA-9391-246D9978B37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002" y="274980"/>
            <a:ext cx="8230003" cy="1142542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002" y="1535766"/>
            <a:ext cx="4040403" cy="639328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0650" indent="0">
              <a:buNone/>
              <a:defRPr sz="1700" b="1"/>
            </a:lvl2pPr>
            <a:lvl3pPr marL="781299" indent="0">
              <a:buNone/>
              <a:defRPr sz="1500" b="1"/>
            </a:lvl3pPr>
            <a:lvl4pPr marL="1171950" indent="0">
              <a:buNone/>
              <a:defRPr sz="1400" b="1"/>
            </a:lvl4pPr>
            <a:lvl5pPr marL="1562601" indent="0">
              <a:buNone/>
              <a:defRPr sz="1400" b="1"/>
            </a:lvl5pPr>
            <a:lvl6pPr marL="1953250" indent="0">
              <a:buNone/>
              <a:defRPr sz="1400" b="1"/>
            </a:lvl6pPr>
            <a:lvl7pPr marL="2343898" indent="0">
              <a:buNone/>
              <a:defRPr sz="1400" b="1"/>
            </a:lvl7pPr>
            <a:lvl8pPr marL="2734549" indent="0">
              <a:buNone/>
              <a:defRPr sz="1400" b="1"/>
            </a:lvl8pPr>
            <a:lvl9pPr marL="3125199" indent="0">
              <a:buNone/>
              <a:defRPr sz="14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002" y="2175094"/>
            <a:ext cx="4040403" cy="3951462"/>
          </a:xfrm>
        </p:spPr>
        <p:txBody>
          <a:bodyPr/>
          <a:lstStyle>
            <a:lvl1pPr>
              <a:defRPr sz="21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254" y="1535766"/>
            <a:ext cx="4041748" cy="639328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0650" indent="0">
              <a:buNone/>
              <a:defRPr sz="1700" b="1"/>
            </a:lvl2pPr>
            <a:lvl3pPr marL="781299" indent="0">
              <a:buNone/>
              <a:defRPr sz="1500" b="1"/>
            </a:lvl3pPr>
            <a:lvl4pPr marL="1171950" indent="0">
              <a:buNone/>
              <a:defRPr sz="1400" b="1"/>
            </a:lvl4pPr>
            <a:lvl5pPr marL="1562601" indent="0">
              <a:buNone/>
              <a:defRPr sz="1400" b="1"/>
            </a:lvl5pPr>
            <a:lvl6pPr marL="1953250" indent="0">
              <a:buNone/>
              <a:defRPr sz="1400" b="1"/>
            </a:lvl6pPr>
            <a:lvl7pPr marL="2343898" indent="0">
              <a:buNone/>
              <a:defRPr sz="1400" b="1"/>
            </a:lvl7pPr>
            <a:lvl8pPr marL="2734549" indent="0">
              <a:buNone/>
              <a:defRPr sz="1400" b="1"/>
            </a:lvl8pPr>
            <a:lvl9pPr marL="3125199" indent="0">
              <a:buNone/>
              <a:defRPr sz="14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254" y="2175094"/>
            <a:ext cx="4041748" cy="3951462"/>
          </a:xfrm>
        </p:spPr>
        <p:txBody>
          <a:bodyPr/>
          <a:lstStyle>
            <a:lvl1pPr>
              <a:defRPr sz="2100"/>
            </a:lvl1pPr>
            <a:lvl2pPr>
              <a:defRPr sz="17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81D46-E3DD-4FB0-87C2-352843BFEB2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6560B-AE3E-48BC-B675-EFCDCB5ED3B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E3274F-0728-457E-8177-5A772257B4D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6999" y="273608"/>
            <a:ext cx="3008125" cy="1161790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340" y="273608"/>
            <a:ext cx="5111662" cy="5852948"/>
          </a:xfrm>
        </p:spPr>
        <p:txBody>
          <a:bodyPr/>
          <a:lstStyle>
            <a:lvl1pPr>
              <a:defRPr sz="2700"/>
            </a:lvl1pPr>
            <a:lvl2pPr>
              <a:defRPr sz="2400"/>
            </a:lvl2pPr>
            <a:lvl3pPr>
              <a:defRPr sz="21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6999" y="1435395"/>
            <a:ext cx="3008125" cy="4691158"/>
          </a:xfrm>
        </p:spPr>
        <p:txBody>
          <a:bodyPr/>
          <a:lstStyle>
            <a:lvl1pPr marL="0" indent="0">
              <a:buNone/>
              <a:defRPr sz="1200"/>
            </a:lvl1pPr>
            <a:lvl2pPr marL="390650" indent="0">
              <a:buNone/>
              <a:defRPr sz="1000"/>
            </a:lvl2pPr>
            <a:lvl3pPr marL="781299" indent="0">
              <a:buNone/>
              <a:defRPr sz="900"/>
            </a:lvl3pPr>
            <a:lvl4pPr marL="1171950" indent="0">
              <a:buNone/>
              <a:defRPr sz="800"/>
            </a:lvl4pPr>
            <a:lvl5pPr marL="1562601" indent="0">
              <a:buNone/>
              <a:defRPr sz="800"/>
            </a:lvl5pPr>
            <a:lvl6pPr marL="1953250" indent="0">
              <a:buNone/>
              <a:defRPr sz="800"/>
            </a:lvl6pPr>
            <a:lvl7pPr marL="2343898" indent="0">
              <a:buNone/>
              <a:defRPr sz="800"/>
            </a:lvl7pPr>
            <a:lvl8pPr marL="2734549" indent="0">
              <a:buNone/>
              <a:defRPr sz="800"/>
            </a:lvl8pPr>
            <a:lvl9pPr marL="3125199" indent="0">
              <a:buNone/>
              <a:defRPr sz="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9514B9-4432-45D6-B769-E8B0D95C9DF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1706" y="4801152"/>
            <a:ext cx="5486669" cy="566459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1706" y="613205"/>
            <a:ext cx="5486669" cy="4113700"/>
          </a:xfrm>
        </p:spPr>
        <p:txBody>
          <a:bodyPr/>
          <a:lstStyle>
            <a:lvl1pPr marL="0" indent="0">
              <a:buNone/>
              <a:defRPr sz="2700"/>
            </a:lvl1pPr>
            <a:lvl2pPr marL="390650" indent="0">
              <a:buNone/>
              <a:defRPr sz="2400"/>
            </a:lvl2pPr>
            <a:lvl3pPr marL="781299" indent="0">
              <a:buNone/>
              <a:defRPr sz="2100"/>
            </a:lvl3pPr>
            <a:lvl4pPr marL="1171950" indent="0">
              <a:buNone/>
              <a:defRPr sz="1700"/>
            </a:lvl4pPr>
            <a:lvl5pPr marL="1562601" indent="0">
              <a:buNone/>
              <a:defRPr sz="1700"/>
            </a:lvl5pPr>
            <a:lvl6pPr marL="1953250" indent="0">
              <a:buNone/>
              <a:defRPr sz="1700"/>
            </a:lvl6pPr>
            <a:lvl7pPr marL="2343898" indent="0">
              <a:buNone/>
              <a:defRPr sz="1700"/>
            </a:lvl7pPr>
            <a:lvl8pPr marL="2734549" indent="0">
              <a:buNone/>
              <a:defRPr sz="1700"/>
            </a:lvl8pPr>
            <a:lvl9pPr marL="3125199" indent="0">
              <a:buNone/>
              <a:defRPr sz="1700"/>
            </a:lvl9pPr>
          </a:lstStyle>
          <a:p>
            <a:pPr lvl="0"/>
            <a:endParaRPr lang="en-US" noProof="0" dirty="0" smtClean="0">
              <a:sym typeface="Arial" pitchFamily="2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1706" y="5367609"/>
            <a:ext cx="5486669" cy="804317"/>
          </a:xfrm>
        </p:spPr>
        <p:txBody>
          <a:bodyPr/>
          <a:lstStyle>
            <a:lvl1pPr marL="0" indent="0">
              <a:buNone/>
              <a:defRPr sz="1200"/>
            </a:lvl1pPr>
            <a:lvl2pPr marL="390650" indent="0">
              <a:buNone/>
              <a:defRPr sz="1000"/>
            </a:lvl2pPr>
            <a:lvl3pPr marL="781299" indent="0">
              <a:buNone/>
              <a:defRPr sz="900"/>
            </a:lvl3pPr>
            <a:lvl4pPr marL="1171950" indent="0">
              <a:buNone/>
              <a:defRPr sz="800"/>
            </a:lvl4pPr>
            <a:lvl5pPr marL="1562601" indent="0">
              <a:buNone/>
              <a:defRPr sz="800"/>
            </a:lvl5pPr>
            <a:lvl6pPr marL="1953250" indent="0">
              <a:buNone/>
              <a:defRPr sz="800"/>
            </a:lvl6pPr>
            <a:lvl7pPr marL="2343898" indent="0">
              <a:buNone/>
              <a:defRPr sz="800"/>
            </a:lvl7pPr>
            <a:lvl8pPr marL="2734549" indent="0">
              <a:buNone/>
              <a:defRPr sz="800"/>
            </a:lvl8pPr>
            <a:lvl9pPr marL="3125199" indent="0">
              <a:buNone/>
              <a:defRPr sz="8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Text Box 3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FC0F1-C41E-4727-975B-A6A023A4A6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1600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43406" tIns="43406" rIns="91379" bIns="4340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pitchFamily="112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876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43406" tIns="43406" rIns="91379" bIns="434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pitchFamily="112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112" charset="0"/>
              </a:rPr>
              <a:t>Second level</a:t>
            </a:r>
          </a:p>
          <a:p>
            <a:pPr lvl="2"/>
            <a:r>
              <a:rPr lang="en-US">
                <a:sym typeface="Arial" pitchFamily="112" charset="0"/>
              </a:rPr>
              <a:t>Third level</a:t>
            </a:r>
          </a:p>
          <a:p>
            <a:pPr lvl="3"/>
            <a:r>
              <a:rPr lang="en-US">
                <a:sym typeface="Arial" pitchFamily="112" charset="0"/>
              </a:rPr>
              <a:t>Fourth level</a:t>
            </a:r>
          </a:p>
          <a:p>
            <a:pPr lvl="4"/>
            <a:r>
              <a:rPr lang="en-US">
                <a:sym typeface="Arial" pitchFamily="112" charset="0"/>
              </a:rPr>
              <a:t>Fifth level</a:t>
            </a:r>
          </a:p>
        </p:txBody>
      </p:sp>
      <p:sp>
        <p:nvSpPr>
          <p:cNvPr id="2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7370765" y="6248402"/>
            <a:ext cx="269875" cy="2968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none" lIns="78130" tIns="39064" rIns="78130" bIns="39064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Times" pitchFamily="112" charset="0"/>
                <a:ea typeface="Times" pitchFamily="112" charset="0"/>
                <a:cs typeface="Times" pitchFamily="112" charset="0"/>
                <a:sym typeface="Times" pitchFamily="112" charset="0"/>
              </a:defRPr>
            </a:lvl1pPr>
          </a:lstStyle>
          <a:p>
            <a:pPr>
              <a:defRPr/>
            </a:pPr>
            <a:fld id="{65693A00-6749-46AF-BFFD-98B3499E51D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hdr="0" ftr="0" dt="0"/>
  <p:txStyles>
    <p:titleStyle>
      <a:lvl1pPr marL="3175" indent="-3175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Arial" pitchFamily="112" charset="0"/>
        </a:defRPr>
      </a:lvl1pPr>
      <a:lvl2pPr marL="3175" indent="-3175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0" charset="0"/>
          <a:ea typeface="ヒラギノ角ゴ ProN W3" pitchFamily="20" charset="-128"/>
          <a:cs typeface="ヒラギノ角ゴ ProN W3" pitchFamily="20" charset="-128"/>
          <a:sym typeface="Arial" pitchFamily="112" charset="0"/>
        </a:defRPr>
      </a:lvl2pPr>
      <a:lvl3pPr marL="3175" indent="-3175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0" charset="0"/>
          <a:ea typeface="ヒラギノ角ゴ ProN W3" pitchFamily="20" charset="-128"/>
          <a:cs typeface="ヒラギノ角ゴ ProN W3" pitchFamily="20" charset="-128"/>
          <a:sym typeface="Arial" pitchFamily="112" charset="0"/>
        </a:defRPr>
      </a:lvl3pPr>
      <a:lvl4pPr marL="3175" indent="-3175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0" charset="0"/>
          <a:ea typeface="ヒラギノ角ゴ ProN W3" pitchFamily="20" charset="-128"/>
          <a:cs typeface="ヒラギノ角ゴ ProN W3" pitchFamily="20" charset="-128"/>
          <a:sym typeface="Arial" pitchFamily="112" charset="0"/>
        </a:defRPr>
      </a:lvl4pPr>
      <a:lvl5pPr marL="3175" indent="-3175"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0" charset="0"/>
          <a:ea typeface="ヒラギノ角ゴ ProN W3" pitchFamily="20" charset="-128"/>
          <a:cs typeface="ヒラギノ角ゴ ProN W3" pitchFamily="20" charset="-128"/>
          <a:sym typeface="Arial" pitchFamily="112" charset="0"/>
        </a:defRPr>
      </a:lvl5pPr>
      <a:lvl6pPr marL="394719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0" charset="0"/>
          <a:ea typeface="ヒラギノ角ゴ ProN W3" pitchFamily="20" charset="-128"/>
          <a:cs typeface="ヒラギノ角ゴ ProN W3" pitchFamily="20" charset="-128"/>
          <a:sym typeface="Arial" pitchFamily="20" charset="0"/>
        </a:defRPr>
      </a:lvl6pPr>
      <a:lvl7pPr marL="78537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0" charset="0"/>
          <a:ea typeface="ヒラギノ角ゴ ProN W3" pitchFamily="20" charset="-128"/>
          <a:cs typeface="ヒラギノ角ゴ ProN W3" pitchFamily="20" charset="-128"/>
          <a:sym typeface="Arial" pitchFamily="20" charset="0"/>
        </a:defRPr>
      </a:lvl7pPr>
      <a:lvl8pPr marL="117602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0" charset="0"/>
          <a:ea typeface="ヒラギノ角ゴ ProN W3" pitchFamily="20" charset="-128"/>
          <a:cs typeface="ヒラギノ角ゴ ProN W3" pitchFamily="20" charset="-128"/>
          <a:sym typeface="Arial" pitchFamily="20" charset="0"/>
        </a:defRPr>
      </a:lvl8pPr>
      <a:lvl9pPr marL="1566670" algn="ctr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itchFamily="20" charset="0"/>
          <a:ea typeface="ヒラギノ角ゴ ProN W3" pitchFamily="20" charset="-128"/>
          <a:cs typeface="ヒラギノ角ゴ ProN W3" pitchFamily="20" charset="-128"/>
          <a:sym typeface="Arial" pitchFamily="20" charset="0"/>
        </a:defRPr>
      </a:lvl9pPr>
    </p:titleStyle>
    <p:bodyStyle>
      <a:lvl1pPr marL="342804" indent="-339629" algn="l" rtl="0" eaLnBrk="0" fontAlgn="base" hangingPunct="0">
        <a:spcBef>
          <a:spcPts val="688"/>
        </a:spcBef>
        <a:spcAft>
          <a:spcPct val="0"/>
        </a:spcAft>
        <a:buSzPct val="100000"/>
        <a:buFont typeface="Arial" pitchFamily="112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Arial" pitchFamily="112" charset="0"/>
        </a:defRPr>
      </a:lvl1pPr>
      <a:lvl2pPr marL="744328" indent="-282495" algn="l" rtl="0" eaLnBrk="0" fontAlgn="base" hangingPunct="0">
        <a:spcBef>
          <a:spcPts val="688"/>
        </a:spcBef>
        <a:spcAft>
          <a:spcPct val="0"/>
        </a:spcAft>
        <a:buSzPct val="100000"/>
        <a:buFont typeface="Arial" pitchFamily="112" charset="0"/>
        <a:buChar char="–"/>
        <a:defRPr sz="2800">
          <a:solidFill>
            <a:schemeClr val="tx1"/>
          </a:solidFill>
          <a:latin typeface="+mn-lt"/>
          <a:ea typeface="+mn-ea"/>
          <a:cs typeface="+mn-cs"/>
          <a:sym typeface="Arial" pitchFamily="112" charset="0"/>
        </a:defRPr>
      </a:lvl2pPr>
      <a:lvl3pPr marL="1144267" indent="-226949" algn="l" rtl="0" eaLnBrk="0" fontAlgn="base" hangingPunct="0">
        <a:spcBef>
          <a:spcPts val="513"/>
        </a:spcBef>
        <a:spcAft>
          <a:spcPct val="0"/>
        </a:spcAft>
        <a:buSzPct val="100000"/>
        <a:buFont typeface="Arial" pitchFamily="112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" pitchFamily="112" charset="0"/>
        </a:defRPr>
      </a:lvl3pPr>
      <a:lvl4pPr marL="1601338" indent="-226949" algn="l" rtl="0" eaLnBrk="0" fontAlgn="base" hangingPunct="0">
        <a:spcBef>
          <a:spcPts val="513"/>
        </a:spcBef>
        <a:spcAft>
          <a:spcPct val="0"/>
        </a:spcAft>
        <a:buSzPct val="100000"/>
        <a:buFont typeface="Arial" pitchFamily="112" charset="0"/>
        <a:buChar char="–"/>
        <a:defRPr sz="2100">
          <a:solidFill>
            <a:schemeClr val="tx1"/>
          </a:solidFill>
          <a:latin typeface="+mn-lt"/>
          <a:ea typeface="+mn-ea"/>
          <a:cs typeface="+mn-cs"/>
          <a:sym typeface="Arial" pitchFamily="112" charset="0"/>
        </a:defRPr>
      </a:lvl4pPr>
      <a:lvl5pPr marL="2058410" indent="-225362" algn="l" rtl="0" eaLnBrk="0" fontAlgn="base" hangingPunct="0">
        <a:spcBef>
          <a:spcPts val="513"/>
        </a:spcBef>
        <a:spcAft>
          <a:spcPct val="0"/>
        </a:spcAft>
        <a:buSzPct val="100000"/>
        <a:buFont typeface="Arial" pitchFamily="112" charset="0"/>
        <a:buChar char="»"/>
        <a:defRPr sz="2100">
          <a:solidFill>
            <a:schemeClr val="tx1"/>
          </a:solidFill>
          <a:latin typeface="+mn-lt"/>
          <a:ea typeface="+mn-ea"/>
          <a:cs typeface="+mn-cs"/>
          <a:sym typeface="Arial" pitchFamily="112" charset="0"/>
        </a:defRPr>
      </a:lvl5pPr>
      <a:lvl6pPr marL="2451057" indent="-227879" algn="l" rtl="0" fontAlgn="base">
        <a:spcBef>
          <a:spcPts val="513"/>
        </a:spcBef>
        <a:spcAft>
          <a:spcPct val="0"/>
        </a:spcAft>
        <a:buSzPct val="100000"/>
        <a:buFont typeface="Arial" pitchFamily="20" charset="0"/>
        <a:buChar char="»"/>
        <a:defRPr sz="2100">
          <a:solidFill>
            <a:schemeClr val="tx1"/>
          </a:solidFill>
          <a:latin typeface="+mn-lt"/>
          <a:ea typeface="+mn-ea"/>
          <a:cs typeface="+mn-cs"/>
          <a:sym typeface="Arial" pitchFamily="20" charset="0"/>
        </a:defRPr>
      </a:lvl6pPr>
      <a:lvl7pPr marL="2841708" indent="-227879" algn="l" rtl="0" fontAlgn="base">
        <a:spcBef>
          <a:spcPts val="513"/>
        </a:spcBef>
        <a:spcAft>
          <a:spcPct val="0"/>
        </a:spcAft>
        <a:buSzPct val="100000"/>
        <a:buFont typeface="Arial" pitchFamily="20" charset="0"/>
        <a:buChar char="»"/>
        <a:defRPr sz="2100">
          <a:solidFill>
            <a:schemeClr val="tx1"/>
          </a:solidFill>
          <a:latin typeface="+mn-lt"/>
          <a:ea typeface="+mn-ea"/>
          <a:cs typeface="+mn-cs"/>
          <a:sym typeface="Arial" pitchFamily="20" charset="0"/>
        </a:defRPr>
      </a:lvl7pPr>
      <a:lvl8pPr marL="3232358" indent="-227879" algn="l" rtl="0" fontAlgn="base">
        <a:spcBef>
          <a:spcPts val="513"/>
        </a:spcBef>
        <a:spcAft>
          <a:spcPct val="0"/>
        </a:spcAft>
        <a:buSzPct val="100000"/>
        <a:buFont typeface="Arial" pitchFamily="20" charset="0"/>
        <a:buChar char="»"/>
        <a:defRPr sz="2100">
          <a:solidFill>
            <a:schemeClr val="tx1"/>
          </a:solidFill>
          <a:latin typeface="+mn-lt"/>
          <a:ea typeface="+mn-ea"/>
          <a:cs typeface="+mn-cs"/>
          <a:sym typeface="Arial" pitchFamily="20" charset="0"/>
        </a:defRPr>
      </a:lvl8pPr>
      <a:lvl9pPr marL="3623007" indent="-227879" algn="l" rtl="0" fontAlgn="base">
        <a:spcBef>
          <a:spcPts val="513"/>
        </a:spcBef>
        <a:spcAft>
          <a:spcPct val="0"/>
        </a:spcAft>
        <a:buSzPct val="100000"/>
        <a:buFont typeface="Arial" pitchFamily="20" charset="0"/>
        <a:buChar char="»"/>
        <a:defRPr sz="2100">
          <a:solidFill>
            <a:schemeClr val="tx1"/>
          </a:solidFill>
          <a:latin typeface="+mn-lt"/>
          <a:ea typeface="+mn-ea"/>
          <a:cs typeface="+mn-cs"/>
          <a:sym typeface="Arial" pitchFamily="20" charset="0"/>
        </a:defRPr>
      </a:lvl9pPr>
    </p:bodyStyle>
    <p:otherStyle>
      <a:defPPr>
        <a:defRPr lang="en-US"/>
      </a:defPPr>
      <a:lvl1pPr marL="0" algn="l" defTabSz="3906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90650" algn="l" defTabSz="3906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81299" algn="l" defTabSz="3906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71950" algn="l" defTabSz="3906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62601" algn="l" defTabSz="3906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53250" algn="l" defTabSz="3906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43898" algn="l" defTabSz="3906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34549" algn="l" defTabSz="3906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25199" algn="l" defTabSz="39065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22.png"/><Relationship Id="rId5" Type="http://schemas.openxmlformats.org/officeDocument/2006/relationships/oleObject" Target="Macintosh%20HD:Users:tim:Documents:teaching:Silwood%20MSc:SilwoodMasters2008/9:EEC%202008..doc!OLE_LINK1" TargetMode="External"/><Relationship Id="rId6" Type="http://schemas.openxmlformats.org/officeDocument/2006/relationships/image" Target="../media/image21.png"/><Relationship Id="rId7" Type="http://schemas.openxmlformats.org/officeDocument/2006/relationships/image" Target="../media/image23.jpeg"/><Relationship Id="rId8" Type="http://schemas.openxmlformats.org/officeDocument/2006/relationships/image" Target="../media/image24.png"/><Relationship Id="rId9" Type="http://schemas.microsoft.com/office/2007/relationships/hdphoto" Target="../media/hdphoto1.wdp"/><Relationship Id="rId10" Type="http://schemas.openxmlformats.org/officeDocument/2006/relationships/image" Target="../media/image2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oleObject" Target="Macintosh%20HD:Users:tim:Documents:TreeHolebacteria:DianeLawrenceProject.doc!OLE_LINK2" TargetMode="External"/><Relationship Id="rId5" Type="http://schemas.openxmlformats.org/officeDocument/2006/relationships/image" Target="../media/image26.png"/><Relationship Id="rId6" Type="http://schemas.openxmlformats.org/officeDocument/2006/relationships/image" Target="../media/image27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3" name="Picture 102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" y="1340768"/>
            <a:ext cx="3900488" cy="398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4048" y="1484784"/>
            <a:ext cx="3570743" cy="367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/>
          </p:cNvSpPr>
          <p:nvPr/>
        </p:nvSpPr>
        <p:spPr bwMode="auto">
          <a:xfrm>
            <a:off x="323528" y="5661248"/>
            <a:ext cx="6135688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56146" bIns="0">
            <a:spAutoFit/>
          </a:bodyPr>
          <a:lstStyle/>
          <a:p>
            <a:pPr marL="55563"/>
            <a:r>
              <a:rPr lang="en-US" sz="3300" dirty="0" smtClean="0">
                <a:solidFill>
                  <a:schemeClr val="tx1"/>
                </a:solidFill>
                <a:cs typeface="Arial" charset="0"/>
                <a:sym typeface="Arial" charset="0"/>
              </a:rPr>
              <a:t>Tim </a:t>
            </a:r>
            <a:r>
              <a:rPr lang="en-US" sz="3300" dirty="0" smtClean="0">
                <a:solidFill>
                  <a:schemeClr val="tx1"/>
                </a:solidFill>
                <a:cs typeface="Arial" charset="0"/>
                <a:sym typeface="Arial" charset="0"/>
              </a:rPr>
              <a:t>Barraclough, </a:t>
            </a:r>
            <a:r>
              <a:rPr lang="en-US" sz="3300" smtClean="0">
                <a:solidFill>
                  <a:schemeClr val="tx1"/>
                </a:solidFill>
                <a:cs typeface="Arial" charset="0"/>
                <a:sym typeface="Arial" charset="0"/>
              </a:rPr>
              <a:t>t.barraclough@imperial.ac.uk</a:t>
            </a:r>
            <a:endParaRPr lang="en-US" sz="3300" dirty="0">
              <a:solidFill>
                <a:schemeClr val="tx1"/>
              </a:solidFill>
              <a:cs typeface="Arial" charset="0"/>
              <a:sym typeface="Arial" charset="0"/>
            </a:endParaRPr>
          </a:p>
          <a:p>
            <a:pPr marL="55563"/>
            <a:endParaRPr lang="en-US" sz="3300" dirty="0">
              <a:solidFill>
                <a:schemeClr val="tx1"/>
              </a:solidFill>
              <a:cs typeface="Arial" charset="0"/>
              <a:sym typeface="Arial" charset="0"/>
            </a:endParaRPr>
          </a:p>
          <a:p>
            <a:pPr marL="55563"/>
            <a:endParaRPr lang="en-US" sz="3300" dirty="0">
              <a:solidFill>
                <a:schemeClr val="tx1"/>
              </a:solidFill>
              <a:cs typeface="Arial" charset="0"/>
              <a:sym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41714" y="260648"/>
            <a:ext cx="862277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Species interactions and evolution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95536" y="116632"/>
            <a:ext cx="8496944" cy="95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8" tIns="45696" rIns="91388" bIns="45696">
            <a:prstTxWarp prst="textNoShape">
              <a:avLst/>
            </a:prstTxWarp>
            <a:spAutoFit/>
          </a:bodyPr>
          <a:lstStyle/>
          <a:p>
            <a:pPr marL="453897" indent="-453897"/>
            <a:endParaRPr lang="en-US" sz="2800" dirty="0"/>
          </a:p>
          <a:p>
            <a:r>
              <a:rPr lang="en-US" sz="2800" dirty="0"/>
              <a:t>3</a:t>
            </a:r>
            <a:r>
              <a:rPr lang="en-US" sz="2800" dirty="0" smtClean="0"/>
              <a:t>) Ecological sorting inhibits evolution</a:t>
            </a:r>
            <a:endParaRPr lang="en-US" sz="2800" dirty="0"/>
          </a:p>
        </p:txBody>
      </p:sp>
      <p:grpSp>
        <p:nvGrpSpPr>
          <p:cNvPr id="5" name="Group 4"/>
          <p:cNvGrpSpPr/>
          <p:nvPr/>
        </p:nvGrpSpPr>
        <p:grpSpPr>
          <a:xfrm>
            <a:off x="1115616" y="1556792"/>
            <a:ext cx="2706960" cy="3777208"/>
            <a:chOff x="5105400" y="1524000"/>
            <a:chExt cx="3962400" cy="5181600"/>
          </a:xfrm>
        </p:grpSpPr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5105400" y="1538288"/>
              <a:ext cx="0" cy="2057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14" tIns="45708" rIns="91414" bIns="45708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>
              <a:off x="5105400" y="3595688"/>
              <a:ext cx="3962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14" tIns="45708" rIns="91414" bIns="45708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AutoShape 12"/>
            <p:cNvSpPr>
              <a:spLocks noChangeArrowheads="1"/>
            </p:cNvSpPr>
            <p:nvPr/>
          </p:nvSpPr>
          <p:spPr bwMode="auto">
            <a:xfrm>
              <a:off x="6934200" y="1828800"/>
              <a:ext cx="457200" cy="1766888"/>
            </a:xfrm>
            <a:prstGeom prst="flowChartExtra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14" tIns="45708" rIns="91414" bIns="45708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7"/>
            <p:cNvSpPr>
              <a:spLocks/>
            </p:cNvSpPr>
            <p:nvPr/>
          </p:nvSpPr>
          <p:spPr bwMode="auto">
            <a:xfrm>
              <a:off x="5257800" y="1524000"/>
              <a:ext cx="3271838" cy="2032000"/>
            </a:xfrm>
            <a:custGeom>
              <a:avLst/>
              <a:gdLst>
                <a:gd name="T0" fmla="*/ 2147483647 w 2061"/>
                <a:gd name="T1" fmla="*/ 2147483647 h 1280"/>
                <a:gd name="T2" fmla="*/ 2147483647 w 2061"/>
                <a:gd name="T3" fmla="*/ 2147483647 h 1280"/>
                <a:gd name="T4" fmla="*/ 2147483647 w 2061"/>
                <a:gd name="T5" fmla="*/ 2147483647 h 1280"/>
                <a:gd name="T6" fmla="*/ 2147483647 w 2061"/>
                <a:gd name="T7" fmla="*/ 2147483647 h 1280"/>
                <a:gd name="T8" fmla="*/ 2147483647 w 2061"/>
                <a:gd name="T9" fmla="*/ 2147483647 h 1280"/>
                <a:gd name="T10" fmla="*/ 2147483647 w 2061"/>
                <a:gd name="T11" fmla="*/ 2147483647 h 1280"/>
                <a:gd name="T12" fmla="*/ 2147483647 w 2061"/>
                <a:gd name="T13" fmla="*/ 2147483647 h 1280"/>
                <a:gd name="T14" fmla="*/ 2147483647 w 2061"/>
                <a:gd name="T15" fmla="*/ 2147483647 h 1280"/>
                <a:gd name="T16" fmla="*/ 2147483647 w 2061"/>
                <a:gd name="T17" fmla="*/ 2147483647 h 1280"/>
                <a:gd name="T18" fmla="*/ 2147483647 w 2061"/>
                <a:gd name="T19" fmla="*/ 2147483647 h 1280"/>
                <a:gd name="T20" fmla="*/ 2147483647 w 2061"/>
                <a:gd name="T21" fmla="*/ 2147483647 h 1280"/>
                <a:gd name="T22" fmla="*/ 2147483647 w 2061"/>
                <a:gd name="T23" fmla="*/ 2147483647 h 1280"/>
                <a:gd name="T24" fmla="*/ 2147483647 w 2061"/>
                <a:gd name="T25" fmla="*/ 0 h 1280"/>
                <a:gd name="T26" fmla="*/ 2147483647 w 2061"/>
                <a:gd name="T27" fmla="*/ 2147483647 h 1280"/>
                <a:gd name="T28" fmla="*/ 2147483647 w 2061"/>
                <a:gd name="T29" fmla="*/ 2147483647 h 1280"/>
                <a:gd name="T30" fmla="*/ 2147483647 w 2061"/>
                <a:gd name="T31" fmla="*/ 2147483647 h 1280"/>
                <a:gd name="T32" fmla="*/ 2147483647 w 2061"/>
                <a:gd name="T33" fmla="*/ 2147483647 h 1280"/>
                <a:gd name="T34" fmla="*/ 2147483647 w 2061"/>
                <a:gd name="T35" fmla="*/ 2147483647 h 1280"/>
                <a:gd name="T36" fmla="*/ 2147483647 w 2061"/>
                <a:gd name="T37" fmla="*/ 2147483647 h 1280"/>
                <a:gd name="T38" fmla="*/ 2147483647 w 2061"/>
                <a:gd name="T39" fmla="*/ 2147483647 h 1280"/>
                <a:gd name="T40" fmla="*/ 2147483647 w 2061"/>
                <a:gd name="T41" fmla="*/ 2147483647 h 1280"/>
                <a:gd name="T42" fmla="*/ 2147483647 w 2061"/>
                <a:gd name="T43" fmla="*/ 2147483647 h 1280"/>
                <a:gd name="T44" fmla="*/ 2147483647 w 2061"/>
                <a:gd name="T45" fmla="*/ 2147483647 h 1280"/>
                <a:gd name="T46" fmla="*/ 2147483647 w 2061"/>
                <a:gd name="T47" fmla="*/ 2147483647 h 1280"/>
                <a:gd name="T48" fmla="*/ 2147483647 w 2061"/>
                <a:gd name="T49" fmla="*/ 2147483647 h 1280"/>
                <a:gd name="T50" fmla="*/ 2147483647 w 2061"/>
                <a:gd name="T51" fmla="*/ 2147483647 h 1280"/>
                <a:gd name="T52" fmla="*/ 2147483647 w 2061"/>
                <a:gd name="T53" fmla="*/ 2147483647 h 1280"/>
                <a:gd name="T54" fmla="*/ 2147483647 w 2061"/>
                <a:gd name="T55" fmla="*/ 2147483647 h 128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061"/>
                <a:gd name="T85" fmla="*/ 0 h 1280"/>
                <a:gd name="T86" fmla="*/ 2061 w 2061"/>
                <a:gd name="T87" fmla="*/ 1280 h 128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061" h="1280">
                  <a:moveTo>
                    <a:pt x="14" y="1260"/>
                  </a:moveTo>
                  <a:cubicBezTo>
                    <a:pt x="64" y="1224"/>
                    <a:pt x="0" y="1265"/>
                    <a:pt x="61" y="1240"/>
                  </a:cubicBezTo>
                  <a:cubicBezTo>
                    <a:pt x="68" y="1236"/>
                    <a:pt x="73" y="1229"/>
                    <a:pt x="81" y="1226"/>
                  </a:cubicBezTo>
                  <a:cubicBezTo>
                    <a:pt x="87" y="1222"/>
                    <a:pt x="94" y="1222"/>
                    <a:pt x="101" y="1220"/>
                  </a:cubicBezTo>
                  <a:cubicBezTo>
                    <a:pt x="126" y="1192"/>
                    <a:pt x="128" y="1156"/>
                    <a:pt x="148" y="1126"/>
                  </a:cubicBezTo>
                  <a:cubicBezTo>
                    <a:pt x="197" y="1050"/>
                    <a:pt x="211" y="955"/>
                    <a:pt x="261" y="880"/>
                  </a:cubicBezTo>
                  <a:cubicBezTo>
                    <a:pt x="273" y="818"/>
                    <a:pt x="312" y="772"/>
                    <a:pt x="328" y="713"/>
                  </a:cubicBezTo>
                  <a:cubicBezTo>
                    <a:pt x="335" y="684"/>
                    <a:pt x="348" y="626"/>
                    <a:pt x="348" y="626"/>
                  </a:cubicBezTo>
                  <a:cubicBezTo>
                    <a:pt x="356" y="547"/>
                    <a:pt x="373" y="467"/>
                    <a:pt x="401" y="393"/>
                  </a:cubicBezTo>
                  <a:cubicBezTo>
                    <a:pt x="415" y="284"/>
                    <a:pt x="395" y="400"/>
                    <a:pt x="441" y="260"/>
                  </a:cubicBezTo>
                  <a:cubicBezTo>
                    <a:pt x="458" y="205"/>
                    <a:pt x="457" y="152"/>
                    <a:pt x="508" y="120"/>
                  </a:cubicBezTo>
                  <a:cubicBezTo>
                    <a:pt x="515" y="94"/>
                    <a:pt x="527" y="95"/>
                    <a:pt x="548" y="80"/>
                  </a:cubicBezTo>
                  <a:cubicBezTo>
                    <a:pt x="592" y="44"/>
                    <a:pt x="633" y="16"/>
                    <a:pt x="688" y="0"/>
                  </a:cubicBezTo>
                  <a:cubicBezTo>
                    <a:pt x="773" y="4"/>
                    <a:pt x="883" y="14"/>
                    <a:pt x="968" y="40"/>
                  </a:cubicBezTo>
                  <a:cubicBezTo>
                    <a:pt x="996" y="48"/>
                    <a:pt x="1025" y="56"/>
                    <a:pt x="1054" y="66"/>
                  </a:cubicBezTo>
                  <a:cubicBezTo>
                    <a:pt x="1067" y="70"/>
                    <a:pt x="1094" y="80"/>
                    <a:pt x="1094" y="80"/>
                  </a:cubicBezTo>
                  <a:cubicBezTo>
                    <a:pt x="1114" y="94"/>
                    <a:pt x="1131" y="108"/>
                    <a:pt x="1154" y="120"/>
                  </a:cubicBezTo>
                  <a:cubicBezTo>
                    <a:pt x="1184" y="134"/>
                    <a:pt x="1173" y="113"/>
                    <a:pt x="1214" y="140"/>
                  </a:cubicBezTo>
                  <a:cubicBezTo>
                    <a:pt x="1272" y="178"/>
                    <a:pt x="1338" y="202"/>
                    <a:pt x="1401" y="233"/>
                  </a:cubicBezTo>
                  <a:cubicBezTo>
                    <a:pt x="1434" y="249"/>
                    <a:pt x="1466" y="270"/>
                    <a:pt x="1501" y="286"/>
                  </a:cubicBezTo>
                  <a:cubicBezTo>
                    <a:pt x="1513" y="291"/>
                    <a:pt x="1529" y="292"/>
                    <a:pt x="1541" y="300"/>
                  </a:cubicBezTo>
                  <a:cubicBezTo>
                    <a:pt x="1589" y="331"/>
                    <a:pt x="1636" y="368"/>
                    <a:pt x="1688" y="393"/>
                  </a:cubicBezTo>
                  <a:cubicBezTo>
                    <a:pt x="1768" y="476"/>
                    <a:pt x="1835" y="645"/>
                    <a:pt x="1848" y="760"/>
                  </a:cubicBezTo>
                  <a:cubicBezTo>
                    <a:pt x="1855" y="823"/>
                    <a:pt x="1850" y="906"/>
                    <a:pt x="1888" y="960"/>
                  </a:cubicBezTo>
                  <a:cubicBezTo>
                    <a:pt x="1897" y="999"/>
                    <a:pt x="1899" y="1051"/>
                    <a:pt x="1928" y="1080"/>
                  </a:cubicBezTo>
                  <a:cubicBezTo>
                    <a:pt x="1939" y="1109"/>
                    <a:pt x="1950" y="1134"/>
                    <a:pt x="1968" y="1160"/>
                  </a:cubicBezTo>
                  <a:cubicBezTo>
                    <a:pt x="1976" y="1189"/>
                    <a:pt x="2014" y="1216"/>
                    <a:pt x="2041" y="1233"/>
                  </a:cubicBezTo>
                  <a:cubicBezTo>
                    <a:pt x="2046" y="1249"/>
                    <a:pt x="2048" y="1267"/>
                    <a:pt x="2061" y="128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lIns="91414" tIns="45708" rIns="91414" bIns="45708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Line 18"/>
            <p:cNvSpPr>
              <a:spLocks noChangeShapeType="1"/>
            </p:cNvSpPr>
            <p:nvPr/>
          </p:nvSpPr>
          <p:spPr bwMode="auto">
            <a:xfrm>
              <a:off x="5105400" y="4648200"/>
              <a:ext cx="0" cy="2057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14" tIns="45708" rIns="91414" bIns="45708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5105400" y="6705600"/>
              <a:ext cx="3962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14" tIns="45708" rIns="91414" bIns="45708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0"/>
            <p:cNvSpPr>
              <a:spLocks/>
            </p:cNvSpPr>
            <p:nvPr/>
          </p:nvSpPr>
          <p:spPr bwMode="auto">
            <a:xfrm>
              <a:off x="5192713" y="4646613"/>
              <a:ext cx="1914525" cy="2020887"/>
            </a:xfrm>
            <a:custGeom>
              <a:avLst/>
              <a:gdLst>
                <a:gd name="T0" fmla="*/ 0 w 1206"/>
                <a:gd name="T1" fmla="*/ 2147483647 h 1273"/>
                <a:gd name="T2" fmla="*/ 2147483647 w 1206"/>
                <a:gd name="T3" fmla="*/ 2147483647 h 1273"/>
                <a:gd name="T4" fmla="*/ 2147483647 w 1206"/>
                <a:gd name="T5" fmla="*/ 2147483647 h 1273"/>
                <a:gd name="T6" fmla="*/ 2147483647 w 1206"/>
                <a:gd name="T7" fmla="*/ 2147483647 h 1273"/>
                <a:gd name="T8" fmla="*/ 2147483647 w 1206"/>
                <a:gd name="T9" fmla="*/ 2147483647 h 1273"/>
                <a:gd name="T10" fmla="*/ 2147483647 w 1206"/>
                <a:gd name="T11" fmla="*/ 2147483647 h 1273"/>
                <a:gd name="T12" fmla="*/ 2147483647 w 1206"/>
                <a:gd name="T13" fmla="*/ 2147483647 h 1273"/>
                <a:gd name="T14" fmla="*/ 2147483647 w 1206"/>
                <a:gd name="T15" fmla="*/ 0 h 1273"/>
                <a:gd name="T16" fmla="*/ 2147483647 w 1206"/>
                <a:gd name="T17" fmla="*/ 2147483647 h 1273"/>
                <a:gd name="T18" fmla="*/ 2147483647 w 1206"/>
                <a:gd name="T19" fmla="*/ 2147483647 h 1273"/>
                <a:gd name="T20" fmla="*/ 2147483647 w 1206"/>
                <a:gd name="T21" fmla="*/ 2147483647 h 1273"/>
                <a:gd name="T22" fmla="*/ 2147483647 w 1206"/>
                <a:gd name="T23" fmla="*/ 2147483647 h 1273"/>
                <a:gd name="T24" fmla="*/ 2147483647 w 1206"/>
                <a:gd name="T25" fmla="*/ 2147483647 h 1273"/>
                <a:gd name="T26" fmla="*/ 2147483647 w 1206"/>
                <a:gd name="T27" fmla="*/ 2147483647 h 1273"/>
                <a:gd name="T28" fmla="*/ 2147483647 w 1206"/>
                <a:gd name="T29" fmla="*/ 2147483647 h 1273"/>
                <a:gd name="T30" fmla="*/ 2147483647 w 1206"/>
                <a:gd name="T31" fmla="*/ 2147483647 h 1273"/>
                <a:gd name="T32" fmla="*/ 2147483647 w 1206"/>
                <a:gd name="T33" fmla="*/ 2147483647 h 1273"/>
                <a:gd name="T34" fmla="*/ 2147483647 w 1206"/>
                <a:gd name="T35" fmla="*/ 2147483647 h 1273"/>
                <a:gd name="T36" fmla="*/ 2147483647 w 1206"/>
                <a:gd name="T37" fmla="*/ 2147483647 h 1273"/>
                <a:gd name="T38" fmla="*/ 2147483647 w 1206"/>
                <a:gd name="T39" fmla="*/ 2147483647 h 1273"/>
                <a:gd name="T40" fmla="*/ 2147483647 w 1206"/>
                <a:gd name="T41" fmla="*/ 2147483647 h 1273"/>
                <a:gd name="T42" fmla="*/ 2147483647 w 1206"/>
                <a:gd name="T43" fmla="*/ 2147483647 h 1273"/>
                <a:gd name="T44" fmla="*/ 2147483647 w 1206"/>
                <a:gd name="T45" fmla="*/ 2147483647 h 127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06"/>
                <a:gd name="T70" fmla="*/ 0 h 1273"/>
                <a:gd name="T71" fmla="*/ 1206 w 1206"/>
                <a:gd name="T72" fmla="*/ 1273 h 127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06" h="1273">
                  <a:moveTo>
                    <a:pt x="0" y="1233"/>
                  </a:moveTo>
                  <a:cubicBezTo>
                    <a:pt x="28" y="1194"/>
                    <a:pt x="32" y="1149"/>
                    <a:pt x="53" y="1106"/>
                  </a:cubicBezTo>
                  <a:cubicBezTo>
                    <a:pt x="64" y="1050"/>
                    <a:pt x="82" y="995"/>
                    <a:pt x="93" y="940"/>
                  </a:cubicBezTo>
                  <a:cubicBezTo>
                    <a:pt x="95" y="926"/>
                    <a:pt x="102" y="855"/>
                    <a:pt x="113" y="826"/>
                  </a:cubicBezTo>
                  <a:cubicBezTo>
                    <a:pt x="132" y="771"/>
                    <a:pt x="149" y="721"/>
                    <a:pt x="166" y="666"/>
                  </a:cubicBezTo>
                  <a:cubicBezTo>
                    <a:pt x="176" y="550"/>
                    <a:pt x="178" y="433"/>
                    <a:pt x="206" y="320"/>
                  </a:cubicBezTo>
                  <a:cubicBezTo>
                    <a:pt x="217" y="272"/>
                    <a:pt x="245" y="228"/>
                    <a:pt x="260" y="180"/>
                  </a:cubicBezTo>
                  <a:cubicBezTo>
                    <a:pt x="278" y="118"/>
                    <a:pt x="303" y="20"/>
                    <a:pt x="373" y="0"/>
                  </a:cubicBezTo>
                  <a:cubicBezTo>
                    <a:pt x="417" y="2"/>
                    <a:pt x="461" y="0"/>
                    <a:pt x="506" y="6"/>
                  </a:cubicBezTo>
                  <a:cubicBezTo>
                    <a:pt x="516" y="7"/>
                    <a:pt x="523" y="16"/>
                    <a:pt x="533" y="20"/>
                  </a:cubicBezTo>
                  <a:cubicBezTo>
                    <a:pt x="569" y="35"/>
                    <a:pt x="608" y="46"/>
                    <a:pt x="646" y="60"/>
                  </a:cubicBezTo>
                  <a:cubicBezTo>
                    <a:pt x="664" y="77"/>
                    <a:pt x="682" y="79"/>
                    <a:pt x="700" y="100"/>
                  </a:cubicBezTo>
                  <a:cubicBezTo>
                    <a:pt x="718" y="122"/>
                    <a:pt x="727" y="154"/>
                    <a:pt x="740" y="180"/>
                  </a:cubicBezTo>
                  <a:cubicBezTo>
                    <a:pt x="753" y="206"/>
                    <a:pt x="770" y="231"/>
                    <a:pt x="780" y="260"/>
                  </a:cubicBezTo>
                  <a:cubicBezTo>
                    <a:pt x="793" y="343"/>
                    <a:pt x="817" y="424"/>
                    <a:pt x="840" y="506"/>
                  </a:cubicBezTo>
                  <a:cubicBezTo>
                    <a:pt x="846" y="565"/>
                    <a:pt x="870" y="609"/>
                    <a:pt x="886" y="666"/>
                  </a:cubicBezTo>
                  <a:cubicBezTo>
                    <a:pt x="907" y="744"/>
                    <a:pt x="910" y="822"/>
                    <a:pt x="953" y="893"/>
                  </a:cubicBezTo>
                  <a:cubicBezTo>
                    <a:pt x="961" y="933"/>
                    <a:pt x="988" y="961"/>
                    <a:pt x="1006" y="1000"/>
                  </a:cubicBezTo>
                  <a:cubicBezTo>
                    <a:pt x="1020" y="1031"/>
                    <a:pt x="1015" y="1039"/>
                    <a:pt x="1033" y="1066"/>
                  </a:cubicBezTo>
                  <a:cubicBezTo>
                    <a:pt x="1052" y="1096"/>
                    <a:pt x="1053" y="1063"/>
                    <a:pt x="1073" y="1120"/>
                  </a:cubicBezTo>
                  <a:cubicBezTo>
                    <a:pt x="1087" y="1161"/>
                    <a:pt x="1086" y="1158"/>
                    <a:pt x="1120" y="1186"/>
                  </a:cubicBezTo>
                  <a:cubicBezTo>
                    <a:pt x="1140" y="1202"/>
                    <a:pt x="1138" y="1217"/>
                    <a:pt x="1166" y="1226"/>
                  </a:cubicBezTo>
                  <a:cubicBezTo>
                    <a:pt x="1174" y="1250"/>
                    <a:pt x="1188" y="1255"/>
                    <a:pt x="1206" y="127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lIns="91414" tIns="45708" rIns="91414" bIns="45708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AutoShape 21"/>
            <p:cNvSpPr>
              <a:spLocks noChangeArrowheads="1"/>
            </p:cNvSpPr>
            <p:nvPr/>
          </p:nvSpPr>
          <p:spPr bwMode="auto">
            <a:xfrm>
              <a:off x="5791200" y="4724400"/>
              <a:ext cx="533400" cy="1981200"/>
            </a:xfrm>
            <a:prstGeom prst="flowChartExtra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14" tIns="45708" rIns="91414" bIns="45708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ext Box 7"/>
            <p:cNvSpPr txBox="1">
              <a:spLocks noChangeArrowheads="1"/>
            </p:cNvSpPr>
            <p:nvPr/>
          </p:nvSpPr>
          <p:spPr bwMode="auto">
            <a:xfrm>
              <a:off x="6400800" y="3581400"/>
              <a:ext cx="1330325" cy="461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14" tIns="45708" rIns="91414" bIns="45708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/>
                <a:t>trait axis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860032" y="1556792"/>
            <a:ext cx="2520280" cy="3744416"/>
            <a:chOff x="609600" y="1519238"/>
            <a:chExt cx="4038600" cy="5186362"/>
          </a:xfrm>
        </p:grpSpPr>
        <p:sp>
          <p:nvSpPr>
            <p:cNvPr id="20" name="Line 4"/>
            <p:cNvSpPr>
              <a:spLocks noChangeShapeType="1"/>
            </p:cNvSpPr>
            <p:nvPr/>
          </p:nvSpPr>
          <p:spPr bwMode="auto">
            <a:xfrm>
              <a:off x="609600" y="1519238"/>
              <a:ext cx="0" cy="2057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14" tIns="45708" rIns="91414" bIns="45708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5"/>
            <p:cNvSpPr>
              <a:spLocks noChangeShapeType="1"/>
            </p:cNvSpPr>
            <p:nvPr/>
          </p:nvSpPr>
          <p:spPr bwMode="auto">
            <a:xfrm>
              <a:off x="609600" y="3576638"/>
              <a:ext cx="3962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14" tIns="45708" rIns="91414" bIns="45708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AutoShape 6"/>
            <p:cNvSpPr>
              <a:spLocks noChangeArrowheads="1"/>
            </p:cNvSpPr>
            <p:nvPr/>
          </p:nvSpPr>
          <p:spPr bwMode="auto">
            <a:xfrm>
              <a:off x="1143000" y="2819400"/>
              <a:ext cx="457200" cy="757238"/>
            </a:xfrm>
            <a:prstGeom prst="flowChartExtra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14" tIns="45708" rIns="91414" bIns="45708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AutoShape 7"/>
            <p:cNvSpPr>
              <a:spLocks noChangeArrowheads="1"/>
            </p:cNvSpPr>
            <p:nvPr/>
          </p:nvSpPr>
          <p:spPr bwMode="auto">
            <a:xfrm>
              <a:off x="1905000" y="1595438"/>
              <a:ext cx="228600" cy="1981200"/>
            </a:xfrm>
            <a:prstGeom prst="flowChartExtra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14" tIns="45708" rIns="91414" bIns="45708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AutoShape 8"/>
            <p:cNvSpPr>
              <a:spLocks noChangeArrowheads="1"/>
            </p:cNvSpPr>
            <p:nvPr/>
          </p:nvSpPr>
          <p:spPr bwMode="auto">
            <a:xfrm>
              <a:off x="2438400" y="1752600"/>
              <a:ext cx="457200" cy="1824038"/>
            </a:xfrm>
            <a:prstGeom prst="flowChartExtra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14" tIns="45708" rIns="91414" bIns="45708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AutoShape 9"/>
            <p:cNvSpPr>
              <a:spLocks noChangeArrowheads="1"/>
            </p:cNvSpPr>
            <p:nvPr/>
          </p:nvSpPr>
          <p:spPr bwMode="auto">
            <a:xfrm>
              <a:off x="3124200" y="2357438"/>
              <a:ext cx="609600" cy="1219200"/>
            </a:xfrm>
            <a:prstGeom prst="flowChartExtract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14" tIns="45708" rIns="91414" bIns="45708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12"/>
            <p:cNvSpPr>
              <a:spLocks noChangeShapeType="1"/>
            </p:cNvSpPr>
            <p:nvPr/>
          </p:nvSpPr>
          <p:spPr bwMode="auto">
            <a:xfrm>
              <a:off x="685800" y="4648200"/>
              <a:ext cx="0" cy="2057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14" tIns="45708" rIns="91414" bIns="45708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13"/>
            <p:cNvSpPr>
              <a:spLocks noChangeShapeType="1"/>
            </p:cNvSpPr>
            <p:nvPr/>
          </p:nvSpPr>
          <p:spPr bwMode="auto">
            <a:xfrm>
              <a:off x="685800" y="6705600"/>
              <a:ext cx="3962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91414" tIns="45708" rIns="91414" bIns="45708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AutoShape 14"/>
            <p:cNvSpPr>
              <a:spLocks noChangeArrowheads="1"/>
            </p:cNvSpPr>
            <p:nvPr/>
          </p:nvSpPr>
          <p:spPr bwMode="auto">
            <a:xfrm>
              <a:off x="1219200" y="4648200"/>
              <a:ext cx="457200" cy="2057400"/>
            </a:xfrm>
            <a:prstGeom prst="flowChartExtra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14" tIns="45708" rIns="91414" bIns="45708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5"/>
            <p:cNvSpPr>
              <a:spLocks/>
            </p:cNvSpPr>
            <p:nvPr/>
          </p:nvSpPr>
          <p:spPr bwMode="auto">
            <a:xfrm>
              <a:off x="773113" y="4646613"/>
              <a:ext cx="1914525" cy="2020887"/>
            </a:xfrm>
            <a:custGeom>
              <a:avLst/>
              <a:gdLst>
                <a:gd name="T0" fmla="*/ 0 w 1206"/>
                <a:gd name="T1" fmla="*/ 2147483647 h 1273"/>
                <a:gd name="T2" fmla="*/ 2147483647 w 1206"/>
                <a:gd name="T3" fmla="*/ 2147483647 h 1273"/>
                <a:gd name="T4" fmla="*/ 2147483647 w 1206"/>
                <a:gd name="T5" fmla="*/ 2147483647 h 1273"/>
                <a:gd name="T6" fmla="*/ 2147483647 w 1206"/>
                <a:gd name="T7" fmla="*/ 2147483647 h 1273"/>
                <a:gd name="T8" fmla="*/ 2147483647 w 1206"/>
                <a:gd name="T9" fmla="*/ 2147483647 h 1273"/>
                <a:gd name="T10" fmla="*/ 2147483647 w 1206"/>
                <a:gd name="T11" fmla="*/ 2147483647 h 1273"/>
                <a:gd name="T12" fmla="*/ 2147483647 w 1206"/>
                <a:gd name="T13" fmla="*/ 2147483647 h 1273"/>
                <a:gd name="T14" fmla="*/ 2147483647 w 1206"/>
                <a:gd name="T15" fmla="*/ 0 h 1273"/>
                <a:gd name="T16" fmla="*/ 2147483647 w 1206"/>
                <a:gd name="T17" fmla="*/ 2147483647 h 1273"/>
                <a:gd name="T18" fmla="*/ 2147483647 w 1206"/>
                <a:gd name="T19" fmla="*/ 2147483647 h 1273"/>
                <a:gd name="T20" fmla="*/ 2147483647 w 1206"/>
                <a:gd name="T21" fmla="*/ 2147483647 h 1273"/>
                <a:gd name="T22" fmla="*/ 2147483647 w 1206"/>
                <a:gd name="T23" fmla="*/ 2147483647 h 1273"/>
                <a:gd name="T24" fmla="*/ 2147483647 w 1206"/>
                <a:gd name="T25" fmla="*/ 2147483647 h 1273"/>
                <a:gd name="T26" fmla="*/ 2147483647 w 1206"/>
                <a:gd name="T27" fmla="*/ 2147483647 h 1273"/>
                <a:gd name="T28" fmla="*/ 2147483647 w 1206"/>
                <a:gd name="T29" fmla="*/ 2147483647 h 1273"/>
                <a:gd name="T30" fmla="*/ 2147483647 w 1206"/>
                <a:gd name="T31" fmla="*/ 2147483647 h 1273"/>
                <a:gd name="T32" fmla="*/ 2147483647 w 1206"/>
                <a:gd name="T33" fmla="*/ 2147483647 h 1273"/>
                <a:gd name="T34" fmla="*/ 2147483647 w 1206"/>
                <a:gd name="T35" fmla="*/ 2147483647 h 1273"/>
                <a:gd name="T36" fmla="*/ 2147483647 w 1206"/>
                <a:gd name="T37" fmla="*/ 2147483647 h 1273"/>
                <a:gd name="T38" fmla="*/ 2147483647 w 1206"/>
                <a:gd name="T39" fmla="*/ 2147483647 h 1273"/>
                <a:gd name="T40" fmla="*/ 2147483647 w 1206"/>
                <a:gd name="T41" fmla="*/ 2147483647 h 1273"/>
                <a:gd name="T42" fmla="*/ 2147483647 w 1206"/>
                <a:gd name="T43" fmla="*/ 2147483647 h 1273"/>
                <a:gd name="T44" fmla="*/ 2147483647 w 1206"/>
                <a:gd name="T45" fmla="*/ 2147483647 h 127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206"/>
                <a:gd name="T70" fmla="*/ 0 h 1273"/>
                <a:gd name="T71" fmla="*/ 1206 w 1206"/>
                <a:gd name="T72" fmla="*/ 1273 h 1273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206" h="1273">
                  <a:moveTo>
                    <a:pt x="0" y="1233"/>
                  </a:moveTo>
                  <a:cubicBezTo>
                    <a:pt x="28" y="1194"/>
                    <a:pt x="32" y="1149"/>
                    <a:pt x="53" y="1106"/>
                  </a:cubicBezTo>
                  <a:cubicBezTo>
                    <a:pt x="64" y="1050"/>
                    <a:pt x="82" y="995"/>
                    <a:pt x="93" y="940"/>
                  </a:cubicBezTo>
                  <a:cubicBezTo>
                    <a:pt x="95" y="926"/>
                    <a:pt x="102" y="855"/>
                    <a:pt x="113" y="826"/>
                  </a:cubicBezTo>
                  <a:cubicBezTo>
                    <a:pt x="132" y="771"/>
                    <a:pt x="149" y="721"/>
                    <a:pt x="166" y="666"/>
                  </a:cubicBezTo>
                  <a:cubicBezTo>
                    <a:pt x="176" y="550"/>
                    <a:pt x="178" y="433"/>
                    <a:pt x="206" y="320"/>
                  </a:cubicBezTo>
                  <a:cubicBezTo>
                    <a:pt x="217" y="272"/>
                    <a:pt x="245" y="228"/>
                    <a:pt x="260" y="180"/>
                  </a:cubicBezTo>
                  <a:cubicBezTo>
                    <a:pt x="278" y="118"/>
                    <a:pt x="303" y="20"/>
                    <a:pt x="373" y="0"/>
                  </a:cubicBezTo>
                  <a:cubicBezTo>
                    <a:pt x="417" y="2"/>
                    <a:pt x="461" y="0"/>
                    <a:pt x="506" y="6"/>
                  </a:cubicBezTo>
                  <a:cubicBezTo>
                    <a:pt x="516" y="7"/>
                    <a:pt x="523" y="16"/>
                    <a:pt x="533" y="20"/>
                  </a:cubicBezTo>
                  <a:cubicBezTo>
                    <a:pt x="569" y="35"/>
                    <a:pt x="608" y="46"/>
                    <a:pt x="646" y="60"/>
                  </a:cubicBezTo>
                  <a:cubicBezTo>
                    <a:pt x="664" y="77"/>
                    <a:pt x="682" y="79"/>
                    <a:pt x="700" y="100"/>
                  </a:cubicBezTo>
                  <a:cubicBezTo>
                    <a:pt x="718" y="122"/>
                    <a:pt x="727" y="154"/>
                    <a:pt x="740" y="180"/>
                  </a:cubicBezTo>
                  <a:cubicBezTo>
                    <a:pt x="753" y="206"/>
                    <a:pt x="770" y="231"/>
                    <a:pt x="780" y="260"/>
                  </a:cubicBezTo>
                  <a:cubicBezTo>
                    <a:pt x="793" y="343"/>
                    <a:pt x="817" y="424"/>
                    <a:pt x="840" y="506"/>
                  </a:cubicBezTo>
                  <a:cubicBezTo>
                    <a:pt x="846" y="565"/>
                    <a:pt x="870" y="609"/>
                    <a:pt x="886" y="666"/>
                  </a:cubicBezTo>
                  <a:cubicBezTo>
                    <a:pt x="907" y="744"/>
                    <a:pt x="910" y="822"/>
                    <a:pt x="953" y="893"/>
                  </a:cubicBezTo>
                  <a:cubicBezTo>
                    <a:pt x="961" y="933"/>
                    <a:pt x="988" y="961"/>
                    <a:pt x="1006" y="1000"/>
                  </a:cubicBezTo>
                  <a:cubicBezTo>
                    <a:pt x="1020" y="1031"/>
                    <a:pt x="1015" y="1039"/>
                    <a:pt x="1033" y="1066"/>
                  </a:cubicBezTo>
                  <a:cubicBezTo>
                    <a:pt x="1052" y="1096"/>
                    <a:pt x="1053" y="1063"/>
                    <a:pt x="1073" y="1120"/>
                  </a:cubicBezTo>
                  <a:cubicBezTo>
                    <a:pt x="1087" y="1161"/>
                    <a:pt x="1086" y="1158"/>
                    <a:pt x="1120" y="1186"/>
                  </a:cubicBezTo>
                  <a:cubicBezTo>
                    <a:pt x="1140" y="1202"/>
                    <a:pt x="1138" y="1217"/>
                    <a:pt x="1166" y="1226"/>
                  </a:cubicBezTo>
                  <a:cubicBezTo>
                    <a:pt x="1174" y="1250"/>
                    <a:pt x="1188" y="1255"/>
                    <a:pt x="1206" y="127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lIns="91414" tIns="45708" rIns="91414" bIns="45708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AutoShape 16"/>
            <p:cNvSpPr>
              <a:spLocks noChangeArrowheads="1"/>
            </p:cNvSpPr>
            <p:nvPr/>
          </p:nvSpPr>
          <p:spPr bwMode="auto">
            <a:xfrm>
              <a:off x="1905000" y="5486400"/>
              <a:ext cx="228600" cy="1219200"/>
            </a:xfrm>
            <a:prstGeom prst="flowChartExtra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14" tIns="45708" rIns="91414" bIns="45708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AutoShape 17"/>
            <p:cNvSpPr>
              <a:spLocks noChangeArrowheads="1"/>
            </p:cNvSpPr>
            <p:nvPr/>
          </p:nvSpPr>
          <p:spPr bwMode="auto">
            <a:xfrm>
              <a:off x="2438400" y="6553200"/>
              <a:ext cx="457200" cy="152400"/>
            </a:xfrm>
            <a:prstGeom prst="flowChartExtra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14" tIns="45708" rIns="91414" bIns="45708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8"/>
            <p:cNvSpPr>
              <a:spLocks/>
            </p:cNvSpPr>
            <p:nvPr/>
          </p:nvSpPr>
          <p:spPr bwMode="auto">
            <a:xfrm>
              <a:off x="823913" y="1535113"/>
              <a:ext cx="3271837" cy="2032000"/>
            </a:xfrm>
            <a:custGeom>
              <a:avLst/>
              <a:gdLst>
                <a:gd name="T0" fmla="*/ 2147483647 w 2061"/>
                <a:gd name="T1" fmla="*/ 2147483647 h 1280"/>
                <a:gd name="T2" fmla="*/ 2147483647 w 2061"/>
                <a:gd name="T3" fmla="*/ 2147483647 h 1280"/>
                <a:gd name="T4" fmla="*/ 2147483647 w 2061"/>
                <a:gd name="T5" fmla="*/ 2147483647 h 1280"/>
                <a:gd name="T6" fmla="*/ 2147483647 w 2061"/>
                <a:gd name="T7" fmla="*/ 2147483647 h 1280"/>
                <a:gd name="T8" fmla="*/ 2147483647 w 2061"/>
                <a:gd name="T9" fmla="*/ 2147483647 h 1280"/>
                <a:gd name="T10" fmla="*/ 2147483647 w 2061"/>
                <a:gd name="T11" fmla="*/ 2147483647 h 1280"/>
                <a:gd name="T12" fmla="*/ 2147483647 w 2061"/>
                <a:gd name="T13" fmla="*/ 2147483647 h 1280"/>
                <a:gd name="T14" fmla="*/ 2147483647 w 2061"/>
                <a:gd name="T15" fmla="*/ 2147483647 h 1280"/>
                <a:gd name="T16" fmla="*/ 2147483647 w 2061"/>
                <a:gd name="T17" fmla="*/ 2147483647 h 1280"/>
                <a:gd name="T18" fmla="*/ 2147483647 w 2061"/>
                <a:gd name="T19" fmla="*/ 2147483647 h 1280"/>
                <a:gd name="T20" fmla="*/ 2147483647 w 2061"/>
                <a:gd name="T21" fmla="*/ 2147483647 h 1280"/>
                <a:gd name="T22" fmla="*/ 2147483647 w 2061"/>
                <a:gd name="T23" fmla="*/ 2147483647 h 1280"/>
                <a:gd name="T24" fmla="*/ 2147483647 w 2061"/>
                <a:gd name="T25" fmla="*/ 0 h 1280"/>
                <a:gd name="T26" fmla="*/ 2147483647 w 2061"/>
                <a:gd name="T27" fmla="*/ 2147483647 h 1280"/>
                <a:gd name="T28" fmla="*/ 2147483647 w 2061"/>
                <a:gd name="T29" fmla="*/ 2147483647 h 1280"/>
                <a:gd name="T30" fmla="*/ 2147483647 w 2061"/>
                <a:gd name="T31" fmla="*/ 2147483647 h 1280"/>
                <a:gd name="T32" fmla="*/ 2147483647 w 2061"/>
                <a:gd name="T33" fmla="*/ 2147483647 h 1280"/>
                <a:gd name="T34" fmla="*/ 2147483647 w 2061"/>
                <a:gd name="T35" fmla="*/ 2147483647 h 1280"/>
                <a:gd name="T36" fmla="*/ 2147483647 w 2061"/>
                <a:gd name="T37" fmla="*/ 2147483647 h 1280"/>
                <a:gd name="T38" fmla="*/ 2147483647 w 2061"/>
                <a:gd name="T39" fmla="*/ 2147483647 h 1280"/>
                <a:gd name="T40" fmla="*/ 2147483647 w 2061"/>
                <a:gd name="T41" fmla="*/ 2147483647 h 1280"/>
                <a:gd name="T42" fmla="*/ 2147483647 w 2061"/>
                <a:gd name="T43" fmla="*/ 2147483647 h 1280"/>
                <a:gd name="T44" fmla="*/ 2147483647 w 2061"/>
                <a:gd name="T45" fmla="*/ 2147483647 h 1280"/>
                <a:gd name="T46" fmla="*/ 2147483647 w 2061"/>
                <a:gd name="T47" fmla="*/ 2147483647 h 1280"/>
                <a:gd name="T48" fmla="*/ 2147483647 w 2061"/>
                <a:gd name="T49" fmla="*/ 2147483647 h 1280"/>
                <a:gd name="T50" fmla="*/ 2147483647 w 2061"/>
                <a:gd name="T51" fmla="*/ 2147483647 h 1280"/>
                <a:gd name="T52" fmla="*/ 2147483647 w 2061"/>
                <a:gd name="T53" fmla="*/ 2147483647 h 1280"/>
                <a:gd name="T54" fmla="*/ 2147483647 w 2061"/>
                <a:gd name="T55" fmla="*/ 2147483647 h 128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2061"/>
                <a:gd name="T85" fmla="*/ 0 h 1280"/>
                <a:gd name="T86" fmla="*/ 2061 w 2061"/>
                <a:gd name="T87" fmla="*/ 1280 h 128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2061" h="1280">
                  <a:moveTo>
                    <a:pt x="14" y="1260"/>
                  </a:moveTo>
                  <a:cubicBezTo>
                    <a:pt x="64" y="1224"/>
                    <a:pt x="0" y="1265"/>
                    <a:pt x="61" y="1240"/>
                  </a:cubicBezTo>
                  <a:cubicBezTo>
                    <a:pt x="68" y="1236"/>
                    <a:pt x="73" y="1229"/>
                    <a:pt x="81" y="1226"/>
                  </a:cubicBezTo>
                  <a:cubicBezTo>
                    <a:pt x="87" y="1222"/>
                    <a:pt x="94" y="1222"/>
                    <a:pt x="101" y="1220"/>
                  </a:cubicBezTo>
                  <a:cubicBezTo>
                    <a:pt x="126" y="1192"/>
                    <a:pt x="128" y="1156"/>
                    <a:pt x="148" y="1126"/>
                  </a:cubicBezTo>
                  <a:cubicBezTo>
                    <a:pt x="197" y="1050"/>
                    <a:pt x="211" y="955"/>
                    <a:pt x="261" y="880"/>
                  </a:cubicBezTo>
                  <a:cubicBezTo>
                    <a:pt x="273" y="818"/>
                    <a:pt x="312" y="772"/>
                    <a:pt x="328" y="713"/>
                  </a:cubicBezTo>
                  <a:cubicBezTo>
                    <a:pt x="335" y="684"/>
                    <a:pt x="348" y="626"/>
                    <a:pt x="348" y="626"/>
                  </a:cubicBezTo>
                  <a:cubicBezTo>
                    <a:pt x="356" y="547"/>
                    <a:pt x="373" y="467"/>
                    <a:pt x="401" y="393"/>
                  </a:cubicBezTo>
                  <a:cubicBezTo>
                    <a:pt x="415" y="284"/>
                    <a:pt x="395" y="400"/>
                    <a:pt x="441" y="260"/>
                  </a:cubicBezTo>
                  <a:cubicBezTo>
                    <a:pt x="458" y="205"/>
                    <a:pt x="457" y="152"/>
                    <a:pt x="508" y="120"/>
                  </a:cubicBezTo>
                  <a:cubicBezTo>
                    <a:pt x="515" y="94"/>
                    <a:pt x="527" y="95"/>
                    <a:pt x="548" y="80"/>
                  </a:cubicBezTo>
                  <a:cubicBezTo>
                    <a:pt x="592" y="44"/>
                    <a:pt x="633" y="16"/>
                    <a:pt x="688" y="0"/>
                  </a:cubicBezTo>
                  <a:cubicBezTo>
                    <a:pt x="773" y="4"/>
                    <a:pt x="883" y="14"/>
                    <a:pt x="968" y="40"/>
                  </a:cubicBezTo>
                  <a:cubicBezTo>
                    <a:pt x="996" y="48"/>
                    <a:pt x="1025" y="56"/>
                    <a:pt x="1054" y="66"/>
                  </a:cubicBezTo>
                  <a:cubicBezTo>
                    <a:pt x="1067" y="70"/>
                    <a:pt x="1094" y="80"/>
                    <a:pt x="1094" y="80"/>
                  </a:cubicBezTo>
                  <a:cubicBezTo>
                    <a:pt x="1114" y="94"/>
                    <a:pt x="1131" y="108"/>
                    <a:pt x="1154" y="120"/>
                  </a:cubicBezTo>
                  <a:cubicBezTo>
                    <a:pt x="1184" y="134"/>
                    <a:pt x="1173" y="113"/>
                    <a:pt x="1214" y="140"/>
                  </a:cubicBezTo>
                  <a:cubicBezTo>
                    <a:pt x="1272" y="178"/>
                    <a:pt x="1338" y="202"/>
                    <a:pt x="1401" y="233"/>
                  </a:cubicBezTo>
                  <a:cubicBezTo>
                    <a:pt x="1434" y="249"/>
                    <a:pt x="1466" y="270"/>
                    <a:pt x="1501" y="286"/>
                  </a:cubicBezTo>
                  <a:cubicBezTo>
                    <a:pt x="1513" y="291"/>
                    <a:pt x="1529" y="292"/>
                    <a:pt x="1541" y="300"/>
                  </a:cubicBezTo>
                  <a:cubicBezTo>
                    <a:pt x="1589" y="331"/>
                    <a:pt x="1636" y="368"/>
                    <a:pt x="1688" y="393"/>
                  </a:cubicBezTo>
                  <a:cubicBezTo>
                    <a:pt x="1768" y="476"/>
                    <a:pt x="1835" y="645"/>
                    <a:pt x="1848" y="760"/>
                  </a:cubicBezTo>
                  <a:cubicBezTo>
                    <a:pt x="1855" y="823"/>
                    <a:pt x="1850" y="906"/>
                    <a:pt x="1888" y="960"/>
                  </a:cubicBezTo>
                  <a:cubicBezTo>
                    <a:pt x="1897" y="999"/>
                    <a:pt x="1899" y="1051"/>
                    <a:pt x="1928" y="1080"/>
                  </a:cubicBezTo>
                  <a:cubicBezTo>
                    <a:pt x="1939" y="1109"/>
                    <a:pt x="1950" y="1134"/>
                    <a:pt x="1968" y="1160"/>
                  </a:cubicBezTo>
                  <a:cubicBezTo>
                    <a:pt x="1976" y="1189"/>
                    <a:pt x="2014" y="1216"/>
                    <a:pt x="2041" y="1233"/>
                  </a:cubicBezTo>
                  <a:cubicBezTo>
                    <a:pt x="2046" y="1249"/>
                    <a:pt x="2048" y="1267"/>
                    <a:pt x="2061" y="128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lIns="91414" tIns="45708" rIns="91414" bIns="45708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Text Box 19"/>
            <p:cNvSpPr txBox="1">
              <a:spLocks noChangeArrowheads="1"/>
            </p:cNvSpPr>
            <p:nvPr/>
          </p:nvSpPr>
          <p:spPr bwMode="auto">
            <a:xfrm>
              <a:off x="1812925" y="3671888"/>
              <a:ext cx="1330325" cy="461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91414" tIns="45708" rIns="91414" bIns="45708">
              <a:prstTxWarp prst="textNoShape">
                <a:avLst/>
              </a:prstTxWarp>
              <a:spAutoFit/>
            </a:bodyPr>
            <a:lstStyle/>
            <a:p>
              <a:r>
                <a:rPr lang="en-US" sz="2400"/>
                <a:t>trait axis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6146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395536" y="116632"/>
            <a:ext cx="8496944" cy="95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8" tIns="45696" rIns="91388" bIns="45696">
            <a:prstTxWarp prst="textNoShape">
              <a:avLst/>
            </a:prstTxWarp>
            <a:spAutoFit/>
          </a:bodyPr>
          <a:lstStyle/>
          <a:p>
            <a:pPr marL="453897" indent="-453897"/>
            <a:endParaRPr lang="en-US" sz="2800" dirty="0"/>
          </a:p>
          <a:p>
            <a:r>
              <a:rPr lang="en-US" sz="2800" dirty="0" smtClean="0"/>
              <a:t>4) Coevolution promotes evolution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628800"/>
            <a:ext cx="5269870" cy="42136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3528" y="5949280"/>
            <a:ext cx="8640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terHorst</a:t>
            </a:r>
            <a:r>
              <a:rPr lang="en-US" sz="1800" dirty="0"/>
              <a:t> CP. 2010. Evolution in response to direct and indirect ecological effects in pitcher plant inquiline communities. </a:t>
            </a:r>
            <a:r>
              <a:rPr lang="en-US" sz="1800" i="1" dirty="0" smtClean="0"/>
              <a:t>Am Nat </a:t>
            </a:r>
            <a:r>
              <a:rPr lang="en-US" sz="1800" dirty="0" smtClean="0"/>
              <a:t>176</a:t>
            </a:r>
            <a:r>
              <a:rPr lang="en-US" sz="1800" dirty="0"/>
              <a:t>: 675-85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8949011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51520" y="26669"/>
            <a:ext cx="9144000" cy="95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8" tIns="45696" rIns="91388" bIns="45696">
            <a:prstTxWarp prst="textNoShape">
              <a:avLst/>
            </a:prstTxWarp>
            <a:spAutoFit/>
          </a:bodyPr>
          <a:lstStyle/>
          <a:p>
            <a:pPr marL="453897" indent="-453897"/>
            <a:endParaRPr lang="en-US" sz="2800" dirty="0"/>
          </a:p>
          <a:p>
            <a:pPr marL="453897" indent="-453897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Qu. 1: How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do species interactions affect evolution?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23528" y="5949280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476">
              <a:defRPr/>
            </a:pPr>
            <a:r>
              <a:rPr lang="en-US" sz="18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Barraclough T.G. 2015. </a:t>
            </a:r>
            <a:r>
              <a:rPr lang="en-US" sz="1800" dirty="0"/>
              <a:t>How do species interactions affect evolutionary dynamics across whole communities</a:t>
            </a:r>
            <a:r>
              <a:rPr lang="en-US" sz="1800" dirty="0" smtClean="0"/>
              <a:t>? Ann. Rev. Ecol. </a:t>
            </a:r>
            <a:r>
              <a:rPr lang="en-US" sz="1800" dirty="0" err="1" smtClean="0"/>
              <a:t>Evol</a:t>
            </a:r>
            <a:r>
              <a:rPr lang="en-US" sz="1800" dirty="0" smtClean="0"/>
              <a:t>. System.</a:t>
            </a:r>
            <a:endParaRPr lang="en-GB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2071774"/>
              </p:ext>
            </p:extLst>
          </p:nvPr>
        </p:nvGraphicFramePr>
        <p:xfrm>
          <a:off x="395536" y="1340768"/>
          <a:ext cx="8352928" cy="321387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8352928"/>
              </a:tblGrid>
              <a:tr h="5334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b="0" dirty="0" smtClean="0">
                          <a:effectLst/>
                          <a:latin typeface="Arial"/>
                          <a:ea typeface="ＭＳ 明朝"/>
                          <a:cs typeface="Arial"/>
                        </a:rPr>
                        <a:t>1) No effects </a:t>
                      </a:r>
                      <a:r>
                        <a:rPr lang="en-GB" sz="2000" b="0" dirty="0">
                          <a:effectLst/>
                          <a:latin typeface="Arial"/>
                          <a:ea typeface="ＭＳ 明朝"/>
                          <a:cs typeface="Arial"/>
                        </a:rPr>
                        <a:t>of species interactions</a:t>
                      </a:r>
                    </a:p>
                  </a:txBody>
                  <a:tcPr marL="68580" marR="68580" marT="0" marB="0"/>
                </a:tc>
              </a:tr>
              <a:tr h="5466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Arial"/>
                          <a:ea typeface="ＭＳ 明朝"/>
                          <a:cs typeface="Arial"/>
                        </a:rPr>
                        <a:t>2) Species </a:t>
                      </a:r>
                      <a:r>
                        <a:rPr lang="en-GB" sz="2000" dirty="0">
                          <a:effectLst/>
                          <a:latin typeface="Arial"/>
                          <a:ea typeface="ＭＳ 明朝"/>
                          <a:cs typeface="Arial"/>
                        </a:rPr>
                        <a:t>interactions change population sizes and evolutionary rates</a:t>
                      </a:r>
                    </a:p>
                  </a:txBody>
                  <a:tcPr marL="68580" marR="68580" marT="0" marB="0"/>
                </a:tc>
              </a:tr>
              <a:tr h="5334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Arial"/>
                          <a:ea typeface="ＭＳ 明朝"/>
                          <a:cs typeface="Arial"/>
                        </a:rPr>
                        <a:t>3) Ecological </a:t>
                      </a:r>
                      <a:r>
                        <a:rPr lang="en-GB" sz="2000" dirty="0">
                          <a:effectLst/>
                          <a:latin typeface="Arial"/>
                          <a:ea typeface="ＭＳ 明朝"/>
                          <a:cs typeface="Arial"/>
                        </a:rPr>
                        <a:t>sorting inhibits evolution</a:t>
                      </a:r>
                    </a:p>
                  </a:txBody>
                  <a:tcPr marL="68580" marR="68580" marT="0" marB="0"/>
                </a:tc>
              </a:tr>
              <a:tr h="5334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Arial"/>
                          <a:ea typeface="ＭＳ 明朝"/>
                          <a:cs typeface="Arial"/>
                        </a:rPr>
                        <a:t>4) Species interactions promote coevolution</a:t>
                      </a:r>
                      <a:endParaRPr lang="en-GB" sz="2000" dirty="0">
                        <a:effectLst/>
                        <a:latin typeface="Arial"/>
                        <a:ea typeface="ＭＳ 明朝"/>
                        <a:cs typeface="Arial"/>
                      </a:endParaRPr>
                    </a:p>
                  </a:txBody>
                  <a:tcPr marL="68580" marR="68580" marT="0" marB="0"/>
                </a:tc>
              </a:tr>
              <a:tr h="5334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Arial"/>
                          <a:ea typeface="ＭＳ 明朝"/>
                          <a:cs typeface="Arial"/>
                        </a:rPr>
                        <a:t>5) Interference </a:t>
                      </a:r>
                      <a:r>
                        <a:rPr lang="en-GB" sz="2000" dirty="0">
                          <a:effectLst/>
                          <a:latin typeface="Arial"/>
                          <a:ea typeface="ＭＳ 明朝"/>
                          <a:cs typeface="Arial"/>
                        </a:rPr>
                        <a:t>between adaptation to biotic and abiotic </a:t>
                      </a:r>
                    </a:p>
                  </a:txBody>
                  <a:tcPr marL="68580" marR="68580" marT="0" marB="0"/>
                </a:tc>
              </a:tr>
              <a:tr h="53343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2000" dirty="0" smtClean="0">
                          <a:effectLst/>
                          <a:latin typeface="Arial"/>
                          <a:ea typeface="ＭＳ 明朝"/>
                          <a:cs typeface="Arial"/>
                        </a:rPr>
                        <a:t>6) Horizontal </a:t>
                      </a:r>
                      <a:r>
                        <a:rPr lang="en-GB" sz="2000" dirty="0">
                          <a:effectLst/>
                          <a:latin typeface="Arial"/>
                          <a:ea typeface="ＭＳ 明朝"/>
                          <a:cs typeface="Arial"/>
                        </a:rPr>
                        <a:t>transfer promotes evolution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395536" y="5085184"/>
            <a:ext cx="84037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we produce general theory and evidence akin to single species?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8185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51520" y="26669"/>
            <a:ext cx="9144000" cy="95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8" tIns="45696" rIns="91388" bIns="45696">
            <a:prstTxWarp prst="textNoShape">
              <a:avLst/>
            </a:prstTxWarp>
            <a:spAutoFit/>
          </a:bodyPr>
          <a:lstStyle/>
          <a:p>
            <a:pPr marL="453897" indent="-453897"/>
            <a:endParaRPr lang="en-US" sz="2800" dirty="0"/>
          </a:p>
          <a:p>
            <a:pPr marL="453897" indent="-453897"/>
            <a:r>
              <a:rPr lang="en-US" sz="2800" dirty="0" smtClean="0">
                <a:solidFill>
                  <a:schemeClr val="accent6">
                    <a:lumMod val="75000"/>
                  </a:schemeClr>
                </a:solidFill>
              </a:rPr>
              <a:t>Qu. 2: Does evolution affect functioning?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23528" y="5949280"/>
            <a:ext cx="84969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476">
              <a:defRPr/>
            </a:pPr>
            <a:r>
              <a:rPr lang="en-US" sz="18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Barraclough T.G. 2015. </a:t>
            </a:r>
            <a:r>
              <a:rPr lang="en-US" sz="1800" dirty="0"/>
              <a:t>How do species interactions affect evolutionary dynamics across whole communities</a:t>
            </a:r>
            <a:r>
              <a:rPr lang="en-US" sz="1800" dirty="0" smtClean="0"/>
              <a:t>? Ann. Rev. Ecol. </a:t>
            </a:r>
            <a:r>
              <a:rPr lang="en-US" sz="1800" dirty="0" err="1" smtClean="0"/>
              <a:t>Evol</a:t>
            </a:r>
            <a:r>
              <a:rPr lang="en-US" sz="1800" dirty="0" smtClean="0"/>
              <a:t>. System.</a:t>
            </a:r>
            <a:endParaRPr lang="en-GB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347220" y="1340768"/>
            <a:ext cx="7393132" cy="41436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rgbClr val="000090"/>
                </a:solidFill>
              </a:rPr>
              <a:t>Enhances:</a:t>
            </a:r>
          </a:p>
          <a:p>
            <a:pPr>
              <a:lnSpc>
                <a:spcPct val="120000"/>
              </a:lnSpc>
            </a:pPr>
            <a:r>
              <a:rPr lang="en-US" sz="2200" dirty="0" smtClean="0"/>
              <a:t>Species </a:t>
            </a:r>
            <a:r>
              <a:rPr lang="en-US" sz="2200" dirty="0"/>
              <a:t>evolve new </a:t>
            </a:r>
            <a:r>
              <a:rPr lang="en-US" sz="2200" dirty="0" smtClean="0"/>
              <a:t>functions</a:t>
            </a:r>
          </a:p>
          <a:p>
            <a:pPr>
              <a:lnSpc>
                <a:spcPct val="120000"/>
              </a:lnSpc>
            </a:pPr>
            <a:r>
              <a:rPr lang="en-US" sz="2200" dirty="0" smtClean="0"/>
              <a:t>Selection increases rate or efficiency of resource use</a:t>
            </a:r>
          </a:p>
          <a:p>
            <a:pPr>
              <a:lnSpc>
                <a:spcPct val="120000"/>
              </a:lnSpc>
            </a:pPr>
            <a:r>
              <a:rPr lang="en-US" sz="2200" dirty="0" err="1"/>
              <a:t>Specialisation</a:t>
            </a:r>
            <a:r>
              <a:rPr lang="en-US" sz="2200" dirty="0"/>
              <a:t> increases collective use of resources</a:t>
            </a:r>
          </a:p>
          <a:p>
            <a:pPr>
              <a:lnSpc>
                <a:spcPct val="120000"/>
              </a:lnSpc>
            </a:pPr>
            <a:endParaRPr lang="en-US" sz="2200" dirty="0"/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rgbClr val="660066"/>
                </a:solidFill>
              </a:rPr>
              <a:t>Impairs</a:t>
            </a:r>
            <a:r>
              <a:rPr lang="en-US" sz="2200" dirty="0" smtClean="0"/>
              <a:t>:</a:t>
            </a:r>
          </a:p>
          <a:p>
            <a:pPr>
              <a:lnSpc>
                <a:spcPct val="120000"/>
              </a:lnSpc>
            </a:pPr>
            <a:r>
              <a:rPr lang="en-US" sz="2200" dirty="0" smtClean="0"/>
              <a:t>Species evolve to destabilize community, e.g. antagonism</a:t>
            </a:r>
          </a:p>
          <a:p>
            <a:pPr>
              <a:lnSpc>
                <a:spcPct val="120000"/>
              </a:lnSpc>
            </a:pPr>
            <a:endParaRPr lang="en-US" sz="2200" dirty="0"/>
          </a:p>
          <a:p>
            <a:pPr>
              <a:lnSpc>
                <a:spcPct val="120000"/>
              </a:lnSpc>
            </a:pPr>
            <a:r>
              <a:rPr lang="en-US" sz="2200" dirty="0" smtClean="0">
                <a:solidFill>
                  <a:srgbClr val="008000"/>
                </a:solidFill>
              </a:rPr>
              <a:t>No effect:</a:t>
            </a:r>
          </a:p>
          <a:p>
            <a:pPr>
              <a:lnSpc>
                <a:spcPct val="120000"/>
              </a:lnSpc>
            </a:pPr>
            <a:r>
              <a:rPr lang="en-US" sz="2200" dirty="0" smtClean="0"/>
              <a:t>Functional redundancy or evolution constrained</a:t>
            </a:r>
          </a:p>
        </p:txBody>
      </p:sp>
    </p:spTree>
    <p:extLst>
      <p:ext uri="{BB962C8B-B14F-4D97-AF65-F5344CB8AC3E}">
        <p14:creationId xmlns:p14="http://schemas.microsoft.com/office/powerpoint/2010/main" val="20410545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TextBox 8"/>
          <p:cNvSpPr txBox="1">
            <a:spLocks noChangeArrowheads="1"/>
          </p:cNvSpPr>
          <p:nvPr/>
        </p:nvSpPr>
        <p:spPr bwMode="auto">
          <a:xfrm>
            <a:off x="533400" y="1238250"/>
            <a:ext cx="7881635" cy="4154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 smtClean="0">
                <a:latin typeface="Calibri" charset="0"/>
              </a:rPr>
              <a:t>A) Theory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 smtClean="0">
                <a:latin typeface="Calibri" charset="0"/>
              </a:rPr>
              <a:t>Need </a:t>
            </a:r>
            <a:r>
              <a:rPr lang="en-US" dirty="0">
                <a:latin typeface="Calibri" charset="0"/>
              </a:rPr>
              <a:t>model with the following features: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	</a:t>
            </a:r>
            <a:r>
              <a:rPr lang="en-US" dirty="0" err="1">
                <a:latin typeface="Calibri" charset="0"/>
              </a:rPr>
              <a:t>i</a:t>
            </a:r>
            <a:r>
              <a:rPr lang="en-US" dirty="0">
                <a:latin typeface="Calibri" charset="0"/>
              </a:rPr>
              <a:t>) Set of co-occurring species (mechanism for coexistence)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	ii) Species traits that determine match to environment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	iii) Those traits can evolve (mutation)</a:t>
            </a:r>
          </a:p>
          <a:p>
            <a:pPr eaLnBrk="1" hangingPunct="1"/>
            <a:endParaRPr lang="en-US" dirty="0">
              <a:latin typeface="Calibri" charset="0"/>
            </a:endParaRPr>
          </a:p>
          <a:p>
            <a:pPr eaLnBrk="1" hangingPunct="1"/>
            <a:r>
              <a:rPr lang="en-US" dirty="0">
                <a:latin typeface="Calibri" charset="0"/>
              </a:rPr>
              <a:t>	iv) Change in environment</a:t>
            </a:r>
          </a:p>
        </p:txBody>
      </p:sp>
    </p:spTree>
    <p:extLst>
      <p:ext uri="{BB962C8B-B14F-4D97-AF65-F5344CB8AC3E}">
        <p14:creationId xmlns:p14="http://schemas.microsoft.com/office/powerpoint/2010/main" val="1585477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05" name="Rectangle 9"/>
          <p:cNvSpPr>
            <a:spLocks noChangeArrowheads="1"/>
          </p:cNvSpPr>
          <p:nvPr/>
        </p:nvSpPr>
        <p:spPr bwMode="auto">
          <a:xfrm>
            <a:off x="304800" y="5702300"/>
            <a:ext cx="8839200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7" tIns="45714" rIns="91427" bIns="45714">
            <a:prstTxWarp prst="textNoShape">
              <a:avLst/>
            </a:prstTxWarp>
            <a:spAutoFit/>
          </a:bodyPr>
          <a:lstStyle/>
          <a:p>
            <a:pPr defTabSz="454025"/>
            <a:r>
              <a:rPr lang="en-US"/>
              <a:t>De Mazancourt, Johnson, Barraclough 2008. Biodiversity inhibits species’ evolutionary responses to environmental change. </a:t>
            </a:r>
            <a:r>
              <a:rPr lang="en-US" i="1"/>
              <a:t>Ecology Letters</a:t>
            </a:r>
            <a:r>
              <a:rPr lang="en-US"/>
              <a:t>. 11:380-388.</a:t>
            </a:r>
          </a:p>
          <a:p>
            <a:pPr defTabSz="454025"/>
            <a:endParaRPr lang="en-US">
              <a:latin typeface="Calibri" pitchFamily="112" charset="0"/>
              <a:ea typeface="ＭＳ Ｐゴシック" pitchFamily="112" charset="-128"/>
              <a:cs typeface="ＭＳ Ｐゴシック" pitchFamily="112" charset="-128"/>
            </a:endParaRP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522288" y="1219200"/>
            <a:ext cx="61039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Discrete habitat </a:t>
            </a:r>
            <a:r>
              <a:rPr lang="en-US" sz="2400" dirty="0"/>
              <a:t>patches linked by dispersal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90600" y="2362200"/>
            <a:ext cx="876300" cy="64770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dirty="0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866900" y="2362200"/>
            <a:ext cx="876300" cy="647700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990600" y="3009900"/>
            <a:ext cx="876300" cy="6477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866900" y="3009900"/>
            <a:ext cx="876300" cy="6477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2743200" y="2362200"/>
            <a:ext cx="876300" cy="64770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dirty="0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3619500" y="2362200"/>
            <a:ext cx="876300" cy="647700"/>
          </a:xfrm>
          <a:prstGeom prst="rect">
            <a:avLst/>
          </a:prstGeom>
          <a:solidFill>
            <a:srgbClr val="FF66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2743200" y="3009900"/>
            <a:ext cx="876300" cy="64770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3619500" y="3009900"/>
            <a:ext cx="876300" cy="647700"/>
          </a:xfrm>
          <a:prstGeom prst="rect">
            <a:avLst/>
          </a:prstGeom>
          <a:solidFill>
            <a:srgbClr val="FF66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990600" y="3657600"/>
            <a:ext cx="876300" cy="647700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dirty="0"/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1866900" y="3657600"/>
            <a:ext cx="876300" cy="647700"/>
          </a:xfrm>
          <a:prstGeom prst="rect">
            <a:avLst/>
          </a:prstGeom>
          <a:solidFill>
            <a:srgbClr val="FF66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990600" y="4305300"/>
            <a:ext cx="876300" cy="6477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1866900" y="4305300"/>
            <a:ext cx="876300" cy="64770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2743200" y="3657600"/>
            <a:ext cx="876300" cy="6477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3619500" y="3657600"/>
            <a:ext cx="876300" cy="6477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2743200" y="4305300"/>
            <a:ext cx="876300" cy="647700"/>
          </a:xfrm>
          <a:prstGeom prst="rect">
            <a:avLst/>
          </a:prstGeom>
          <a:solidFill>
            <a:srgbClr val="FF66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3619500" y="4305300"/>
            <a:ext cx="876300" cy="64770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31" name="Oval 30"/>
          <p:cNvSpPr/>
          <p:nvPr/>
        </p:nvSpPr>
        <p:spPr bwMode="auto">
          <a:xfrm>
            <a:off x="6172200" y="4114800"/>
            <a:ext cx="838200" cy="838200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6400800" y="2057400"/>
            <a:ext cx="381000" cy="2133600"/>
          </a:xfrm>
          <a:prstGeom prst="roundRect">
            <a:avLst/>
          </a:prstGeom>
          <a:gradFill flip="none" rotWithShape="1">
            <a:gsLst>
              <a:gs pos="15000">
                <a:srgbClr val="FF0000"/>
              </a:gs>
              <a:gs pos="97000">
                <a:srgbClr val="FFFFFF"/>
              </a:gs>
              <a:gs pos="71000">
                <a:srgbClr val="FFFF00"/>
              </a:gs>
              <a:gs pos="34000">
                <a:srgbClr val="FF6600"/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>
            <a:off x="6781800" y="2362200"/>
            <a:ext cx="152400" cy="1588"/>
          </a:xfrm>
          <a:prstGeom prst="line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6781800" y="2741612"/>
            <a:ext cx="152400" cy="1588"/>
          </a:xfrm>
          <a:prstGeom prst="line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>
            <a:off x="6781800" y="3122612"/>
            <a:ext cx="152400" cy="1588"/>
          </a:xfrm>
          <a:prstGeom prst="line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>
            <a:off x="6781800" y="3505200"/>
            <a:ext cx="152400" cy="1588"/>
          </a:xfrm>
          <a:prstGeom prst="line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>
            <a:off x="6781800" y="3884612"/>
            <a:ext cx="152400" cy="1588"/>
          </a:xfrm>
          <a:prstGeom prst="line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7010400" y="2099102"/>
            <a:ext cx="5590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010400" y="3623102"/>
            <a:ext cx="6786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00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05" name="Rectangle 9"/>
          <p:cNvSpPr>
            <a:spLocks noChangeArrowheads="1"/>
          </p:cNvSpPr>
          <p:nvPr/>
        </p:nvSpPr>
        <p:spPr bwMode="auto">
          <a:xfrm>
            <a:off x="304800" y="5702300"/>
            <a:ext cx="8839200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7" tIns="45714" rIns="91427" bIns="45714">
            <a:prstTxWarp prst="textNoShape">
              <a:avLst/>
            </a:prstTxWarp>
            <a:spAutoFit/>
          </a:bodyPr>
          <a:lstStyle/>
          <a:p>
            <a:pPr defTabSz="454025"/>
            <a:r>
              <a:rPr lang="en-US"/>
              <a:t>De Mazancourt, Johnson, Barraclough 2008. Biodiversity inhibits species’ evolutionary responses to environmental change. </a:t>
            </a:r>
            <a:r>
              <a:rPr lang="en-US" i="1"/>
              <a:t>Ecology Letters</a:t>
            </a:r>
            <a:r>
              <a:rPr lang="en-US"/>
              <a:t>. 11:380-388.</a:t>
            </a:r>
          </a:p>
          <a:p>
            <a:pPr defTabSz="454025"/>
            <a:endParaRPr lang="en-US">
              <a:latin typeface="Calibri" pitchFamily="112" charset="0"/>
              <a:ea typeface="ＭＳ Ｐゴシック" pitchFamily="112" charset="-128"/>
              <a:cs typeface="ＭＳ Ｐゴシック" pitchFamily="112" charset="-128"/>
            </a:endParaRP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522288" y="1219200"/>
            <a:ext cx="61039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 smtClean="0"/>
              <a:t>Discrete habitat </a:t>
            </a:r>
            <a:r>
              <a:rPr lang="en-US" sz="2400" dirty="0"/>
              <a:t>patches linked by dispersal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90600" y="2362200"/>
            <a:ext cx="876300" cy="647700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dirty="0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1866900" y="2362200"/>
            <a:ext cx="876300" cy="647700"/>
          </a:xfrm>
          <a:prstGeom prst="rect">
            <a:avLst/>
          </a:prstGeom>
          <a:solidFill>
            <a:srgbClr val="FF66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990600" y="3009900"/>
            <a:ext cx="876300" cy="6477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1866900" y="3009900"/>
            <a:ext cx="876300" cy="647700"/>
          </a:xfrm>
          <a:prstGeom prst="rect">
            <a:avLst/>
          </a:prstGeom>
          <a:solidFill>
            <a:srgbClr val="FF66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2743200" y="2362200"/>
            <a:ext cx="876300" cy="647700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dirty="0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3619500" y="2362200"/>
            <a:ext cx="876300" cy="647700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2743200" y="3009900"/>
            <a:ext cx="876300" cy="6477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20" name="Rectangle 7"/>
          <p:cNvSpPr>
            <a:spLocks noChangeArrowheads="1"/>
          </p:cNvSpPr>
          <p:nvPr/>
        </p:nvSpPr>
        <p:spPr bwMode="auto">
          <a:xfrm>
            <a:off x="3619500" y="3009900"/>
            <a:ext cx="876300" cy="647700"/>
          </a:xfrm>
          <a:prstGeom prst="rect">
            <a:avLst/>
          </a:prstGeom>
          <a:solidFill>
            <a:srgbClr val="FF66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990600" y="3657600"/>
            <a:ext cx="876300" cy="647700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dirty="0"/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1866900" y="3657600"/>
            <a:ext cx="876300" cy="647700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990600" y="4305300"/>
            <a:ext cx="876300" cy="647700"/>
          </a:xfrm>
          <a:prstGeom prst="rect">
            <a:avLst/>
          </a:prstGeom>
          <a:solidFill>
            <a:srgbClr val="FF66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auto">
          <a:xfrm>
            <a:off x="1866900" y="4305300"/>
            <a:ext cx="876300" cy="647700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2743200" y="3657600"/>
            <a:ext cx="876300" cy="647700"/>
          </a:xfrm>
          <a:prstGeom prst="rect">
            <a:avLst/>
          </a:prstGeom>
          <a:solidFill>
            <a:srgbClr val="FF66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dirty="0"/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3619500" y="3657600"/>
            <a:ext cx="876300" cy="647700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2743200" y="4305300"/>
            <a:ext cx="876300" cy="647700"/>
          </a:xfrm>
          <a:prstGeom prst="rect">
            <a:avLst/>
          </a:prstGeom>
          <a:solidFill>
            <a:srgbClr val="FF66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3619500" y="4305300"/>
            <a:ext cx="876300" cy="647700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800" baseline="-25000" dirty="0"/>
          </a:p>
        </p:txBody>
      </p:sp>
      <p:sp>
        <p:nvSpPr>
          <p:cNvPr id="31" name="Oval 30"/>
          <p:cNvSpPr/>
          <p:nvPr/>
        </p:nvSpPr>
        <p:spPr bwMode="auto">
          <a:xfrm>
            <a:off x="6172200" y="4114800"/>
            <a:ext cx="838200" cy="838200"/>
          </a:xfrm>
          <a:prstGeom prst="ellipse">
            <a:avLst/>
          </a:prstGeom>
          <a:solidFill>
            <a:srgbClr val="FFFF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6400800" y="2057400"/>
            <a:ext cx="381000" cy="2133600"/>
          </a:xfrm>
          <a:prstGeom prst="roundRect">
            <a:avLst/>
          </a:prstGeom>
          <a:gradFill flip="none" rotWithShape="1">
            <a:gsLst>
              <a:gs pos="15000">
                <a:srgbClr val="FF0000"/>
              </a:gs>
              <a:gs pos="97000">
                <a:srgbClr val="FFFFFF"/>
              </a:gs>
              <a:gs pos="71000">
                <a:srgbClr val="FFFF00"/>
              </a:gs>
              <a:gs pos="34000">
                <a:srgbClr val="FF6600"/>
              </a:gs>
            </a:gsLst>
            <a:lin ang="5400000" scaled="0"/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cxnSp>
        <p:nvCxnSpPr>
          <p:cNvPr id="34" name="Straight Connector 33"/>
          <p:cNvCxnSpPr/>
          <p:nvPr/>
        </p:nvCxnSpPr>
        <p:spPr bwMode="auto">
          <a:xfrm>
            <a:off x="6781800" y="2362200"/>
            <a:ext cx="152400" cy="1588"/>
          </a:xfrm>
          <a:prstGeom prst="line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/>
          <p:nvPr/>
        </p:nvCxnSpPr>
        <p:spPr bwMode="auto">
          <a:xfrm>
            <a:off x="6781800" y="2741612"/>
            <a:ext cx="152400" cy="1588"/>
          </a:xfrm>
          <a:prstGeom prst="line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Straight Connector 35"/>
          <p:cNvCxnSpPr/>
          <p:nvPr/>
        </p:nvCxnSpPr>
        <p:spPr bwMode="auto">
          <a:xfrm>
            <a:off x="6781800" y="3122612"/>
            <a:ext cx="152400" cy="1588"/>
          </a:xfrm>
          <a:prstGeom prst="line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Straight Connector 36"/>
          <p:cNvCxnSpPr/>
          <p:nvPr/>
        </p:nvCxnSpPr>
        <p:spPr bwMode="auto">
          <a:xfrm>
            <a:off x="6781800" y="3505200"/>
            <a:ext cx="152400" cy="1588"/>
          </a:xfrm>
          <a:prstGeom prst="line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Straight Connector 37"/>
          <p:cNvCxnSpPr/>
          <p:nvPr/>
        </p:nvCxnSpPr>
        <p:spPr bwMode="auto">
          <a:xfrm>
            <a:off x="6781800" y="3884612"/>
            <a:ext cx="152400" cy="1588"/>
          </a:xfrm>
          <a:prstGeom prst="line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7010400" y="2099102"/>
            <a:ext cx="5590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hot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010400" y="3623102"/>
            <a:ext cx="6786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78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2"/>
          <p:cNvSpPr txBox="1">
            <a:spLocks noChangeArrowheads="1"/>
          </p:cNvSpPr>
          <p:nvPr/>
        </p:nvSpPr>
        <p:spPr bwMode="auto">
          <a:xfrm>
            <a:off x="304800" y="476250"/>
            <a:ext cx="86979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hlink"/>
                </a:solidFill>
              </a:rPr>
              <a:t>De Mazancourt et al. 2008</a:t>
            </a:r>
            <a:endParaRPr lang="en-US"/>
          </a:p>
          <a:p>
            <a:pPr algn="ctr"/>
            <a:endParaRPr lang="en-US"/>
          </a:p>
        </p:txBody>
      </p:sp>
      <p:sp>
        <p:nvSpPr>
          <p:cNvPr id="55299" name="Rectangle 4"/>
          <p:cNvSpPr>
            <a:spLocks noChangeArrowheads="1"/>
          </p:cNvSpPr>
          <p:nvPr/>
        </p:nvSpPr>
        <p:spPr bwMode="auto">
          <a:xfrm>
            <a:off x="990600" y="2362200"/>
            <a:ext cx="1600200" cy="1219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Optimum </a:t>
            </a:r>
          </a:p>
          <a:p>
            <a:pPr algn="ctr"/>
            <a:r>
              <a:rPr lang="en-US" sz="1800"/>
              <a:t>Phenotype</a:t>
            </a:r>
          </a:p>
          <a:p>
            <a:pPr algn="ctr"/>
            <a:r>
              <a:rPr lang="en-US" sz="1800"/>
              <a:t>X</a:t>
            </a:r>
            <a:r>
              <a:rPr lang="en-US" sz="1800" baseline="-25000"/>
              <a:t>1</a:t>
            </a:r>
            <a:r>
              <a:rPr lang="en-US" sz="1800"/>
              <a:t> </a:t>
            </a:r>
          </a:p>
        </p:txBody>
      </p:sp>
      <p:sp>
        <p:nvSpPr>
          <p:cNvPr id="55300" name="Rectangle 5"/>
          <p:cNvSpPr>
            <a:spLocks noChangeArrowheads="1"/>
          </p:cNvSpPr>
          <p:nvPr/>
        </p:nvSpPr>
        <p:spPr bwMode="auto">
          <a:xfrm>
            <a:off x="3581400" y="2362200"/>
            <a:ext cx="1600200" cy="1219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Optimum </a:t>
            </a:r>
          </a:p>
          <a:p>
            <a:pPr algn="ctr"/>
            <a:r>
              <a:rPr lang="en-US" sz="1800"/>
              <a:t>Phenotype</a:t>
            </a:r>
          </a:p>
          <a:p>
            <a:pPr algn="ctr"/>
            <a:r>
              <a:rPr lang="en-US" sz="1800"/>
              <a:t>X</a:t>
            </a:r>
            <a:r>
              <a:rPr lang="en-US" sz="1800" baseline="-25000"/>
              <a:t>2</a:t>
            </a:r>
          </a:p>
        </p:txBody>
      </p:sp>
      <p:sp>
        <p:nvSpPr>
          <p:cNvPr id="55301" name="Rectangle 6"/>
          <p:cNvSpPr>
            <a:spLocks noChangeArrowheads="1"/>
          </p:cNvSpPr>
          <p:nvPr/>
        </p:nvSpPr>
        <p:spPr bwMode="auto">
          <a:xfrm>
            <a:off x="990600" y="4343400"/>
            <a:ext cx="1600200" cy="1219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Optimum </a:t>
            </a:r>
          </a:p>
          <a:p>
            <a:pPr algn="ctr"/>
            <a:r>
              <a:rPr lang="en-US" sz="1800"/>
              <a:t>Phenotype</a:t>
            </a:r>
          </a:p>
          <a:p>
            <a:pPr algn="ctr"/>
            <a:r>
              <a:rPr lang="en-US" sz="1800"/>
              <a:t>X</a:t>
            </a:r>
            <a:r>
              <a:rPr lang="en-US" sz="1800" baseline="-25000"/>
              <a:t>3</a:t>
            </a:r>
          </a:p>
        </p:txBody>
      </p:sp>
      <p:sp>
        <p:nvSpPr>
          <p:cNvPr id="55302" name="Rectangle 7"/>
          <p:cNvSpPr>
            <a:spLocks noChangeArrowheads="1"/>
          </p:cNvSpPr>
          <p:nvPr/>
        </p:nvSpPr>
        <p:spPr bwMode="auto">
          <a:xfrm>
            <a:off x="3657600" y="4343400"/>
            <a:ext cx="1600200" cy="1219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Optimum </a:t>
            </a:r>
          </a:p>
          <a:p>
            <a:pPr algn="ctr"/>
            <a:r>
              <a:rPr lang="en-US" sz="1800"/>
              <a:t>Phenotype</a:t>
            </a:r>
          </a:p>
          <a:p>
            <a:pPr algn="ctr"/>
            <a:r>
              <a:rPr lang="en-US" sz="1800"/>
              <a:t>X</a:t>
            </a:r>
            <a:r>
              <a:rPr lang="en-US" sz="1800" baseline="-25000"/>
              <a:t>4</a:t>
            </a:r>
          </a:p>
        </p:txBody>
      </p:sp>
      <p:sp>
        <p:nvSpPr>
          <p:cNvPr id="55303" name="Line 9"/>
          <p:cNvSpPr>
            <a:spLocks noChangeShapeType="1"/>
          </p:cNvSpPr>
          <p:nvPr/>
        </p:nvSpPr>
        <p:spPr bwMode="auto">
          <a:xfrm>
            <a:off x="2743200" y="36576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4" name="Line 10"/>
          <p:cNvSpPr>
            <a:spLocks noChangeShapeType="1"/>
          </p:cNvSpPr>
          <p:nvPr/>
        </p:nvSpPr>
        <p:spPr bwMode="auto">
          <a:xfrm flipV="1">
            <a:off x="2743200" y="36576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5" name="Line 11"/>
          <p:cNvSpPr>
            <a:spLocks noChangeShapeType="1"/>
          </p:cNvSpPr>
          <p:nvPr/>
        </p:nvSpPr>
        <p:spPr bwMode="auto">
          <a:xfrm>
            <a:off x="2819400" y="3581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6" name="Line 12"/>
          <p:cNvSpPr>
            <a:spLocks noChangeShapeType="1"/>
          </p:cNvSpPr>
          <p:nvPr/>
        </p:nvSpPr>
        <p:spPr bwMode="auto">
          <a:xfrm>
            <a:off x="2895600" y="4267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5307" name="Text Box 14"/>
          <p:cNvSpPr txBox="1">
            <a:spLocks noChangeArrowheads="1"/>
          </p:cNvSpPr>
          <p:nvPr/>
        </p:nvSpPr>
        <p:spPr bwMode="auto">
          <a:xfrm>
            <a:off x="369888" y="990600"/>
            <a:ext cx="8621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Levene model with discrete habitat patches linked by dispersal</a:t>
            </a:r>
          </a:p>
        </p:txBody>
      </p:sp>
    </p:spTree>
    <p:extLst>
      <p:ext uri="{BB962C8B-B14F-4D97-AF65-F5344CB8AC3E}">
        <p14:creationId xmlns:p14="http://schemas.microsoft.com/office/powerpoint/2010/main" val="2515592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304800" y="476250"/>
            <a:ext cx="86979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hlink"/>
                </a:solidFill>
              </a:rPr>
              <a:t>De Mazancourt et al. 2008</a:t>
            </a:r>
            <a:endParaRPr lang="en-US"/>
          </a:p>
          <a:p>
            <a:pPr algn="ctr"/>
            <a:endParaRPr lang="en-US"/>
          </a:p>
        </p:txBody>
      </p:sp>
      <p:sp>
        <p:nvSpPr>
          <p:cNvPr id="57347" name="Rectangle 3"/>
          <p:cNvSpPr>
            <a:spLocks noChangeArrowheads="1"/>
          </p:cNvSpPr>
          <p:nvPr/>
        </p:nvSpPr>
        <p:spPr bwMode="auto">
          <a:xfrm>
            <a:off x="990600" y="2362200"/>
            <a:ext cx="1600200" cy="1219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Optimum </a:t>
            </a:r>
          </a:p>
          <a:p>
            <a:pPr algn="ctr"/>
            <a:r>
              <a:rPr lang="en-US" sz="1800"/>
              <a:t>Phenotype</a:t>
            </a:r>
          </a:p>
          <a:p>
            <a:pPr algn="ctr"/>
            <a:r>
              <a:rPr lang="en-US" sz="1800"/>
              <a:t>X</a:t>
            </a:r>
            <a:r>
              <a:rPr lang="en-US" sz="1800" baseline="-25000"/>
              <a:t>1</a:t>
            </a:r>
            <a:r>
              <a:rPr lang="en-US" sz="1800"/>
              <a:t> </a:t>
            </a:r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3581400" y="2362200"/>
            <a:ext cx="1600200" cy="1219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Optimum </a:t>
            </a:r>
          </a:p>
          <a:p>
            <a:pPr algn="ctr"/>
            <a:r>
              <a:rPr lang="en-US" sz="1800"/>
              <a:t>Phenotype</a:t>
            </a:r>
          </a:p>
          <a:p>
            <a:pPr algn="ctr"/>
            <a:r>
              <a:rPr lang="en-US" sz="1800"/>
              <a:t>X</a:t>
            </a:r>
            <a:r>
              <a:rPr lang="en-US" sz="1800" baseline="-25000"/>
              <a:t>2</a:t>
            </a:r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990600" y="4343400"/>
            <a:ext cx="1600200" cy="1219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Optimum </a:t>
            </a:r>
          </a:p>
          <a:p>
            <a:pPr algn="ctr"/>
            <a:r>
              <a:rPr lang="en-US" sz="1800"/>
              <a:t>Phenotype</a:t>
            </a:r>
          </a:p>
          <a:p>
            <a:pPr algn="ctr"/>
            <a:r>
              <a:rPr lang="en-US" sz="1800"/>
              <a:t>X</a:t>
            </a:r>
            <a:r>
              <a:rPr lang="en-US" sz="1800" baseline="-25000"/>
              <a:t>3</a:t>
            </a:r>
          </a:p>
        </p:txBody>
      </p:sp>
      <p:sp>
        <p:nvSpPr>
          <p:cNvPr id="57350" name="Rectangle 6"/>
          <p:cNvSpPr>
            <a:spLocks noChangeArrowheads="1"/>
          </p:cNvSpPr>
          <p:nvPr/>
        </p:nvSpPr>
        <p:spPr bwMode="auto">
          <a:xfrm>
            <a:off x="3657600" y="4343400"/>
            <a:ext cx="1600200" cy="1219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Optimum </a:t>
            </a:r>
          </a:p>
          <a:p>
            <a:pPr algn="ctr"/>
            <a:r>
              <a:rPr lang="en-US" sz="1800"/>
              <a:t>Phenotype</a:t>
            </a:r>
          </a:p>
          <a:p>
            <a:pPr algn="ctr"/>
            <a:r>
              <a:rPr lang="en-US" sz="1800"/>
              <a:t>X</a:t>
            </a:r>
            <a:r>
              <a:rPr lang="en-US" sz="1800" baseline="-25000"/>
              <a:t>4</a:t>
            </a:r>
          </a:p>
        </p:txBody>
      </p:sp>
      <p:sp>
        <p:nvSpPr>
          <p:cNvPr id="57351" name="Line 7"/>
          <p:cNvSpPr>
            <a:spLocks noChangeShapeType="1"/>
          </p:cNvSpPr>
          <p:nvPr/>
        </p:nvSpPr>
        <p:spPr bwMode="auto">
          <a:xfrm>
            <a:off x="2743200" y="36576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2" name="Line 8"/>
          <p:cNvSpPr>
            <a:spLocks noChangeShapeType="1"/>
          </p:cNvSpPr>
          <p:nvPr/>
        </p:nvSpPr>
        <p:spPr bwMode="auto">
          <a:xfrm flipV="1">
            <a:off x="2743200" y="36576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3" name="Line 9"/>
          <p:cNvSpPr>
            <a:spLocks noChangeShapeType="1"/>
          </p:cNvSpPr>
          <p:nvPr/>
        </p:nvSpPr>
        <p:spPr bwMode="auto">
          <a:xfrm>
            <a:off x="2819400" y="3581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4" name="Line 10"/>
          <p:cNvSpPr>
            <a:spLocks noChangeShapeType="1"/>
          </p:cNvSpPr>
          <p:nvPr/>
        </p:nvSpPr>
        <p:spPr bwMode="auto">
          <a:xfrm>
            <a:off x="2895600" y="4267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55" name="Text Box 11"/>
          <p:cNvSpPr txBox="1">
            <a:spLocks noChangeArrowheads="1"/>
          </p:cNvSpPr>
          <p:nvPr/>
        </p:nvSpPr>
        <p:spPr bwMode="auto">
          <a:xfrm>
            <a:off x="369888" y="990600"/>
            <a:ext cx="8621712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Levene model with discrete habitat patches linked by dispersal</a:t>
            </a:r>
          </a:p>
          <a:p>
            <a:r>
              <a:rPr lang="en-US"/>
              <a:t>Populate with species adapted to each habitat type</a:t>
            </a:r>
          </a:p>
          <a:p>
            <a:r>
              <a:rPr lang="en-US"/>
              <a:t>	(stabilizing selection)</a:t>
            </a:r>
          </a:p>
        </p:txBody>
      </p:sp>
      <p:sp>
        <p:nvSpPr>
          <p:cNvPr id="57356" name="Rectangle 12"/>
          <p:cNvSpPr>
            <a:spLocks noChangeArrowheads="1"/>
          </p:cNvSpPr>
          <p:nvPr/>
        </p:nvSpPr>
        <p:spPr bwMode="auto">
          <a:xfrm>
            <a:off x="990600" y="3276600"/>
            <a:ext cx="457200" cy="304800"/>
          </a:xfrm>
          <a:prstGeom prst="rect">
            <a:avLst/>
          </a:prstGeom>
          <a:solidFill>
            <a:srgbClr val="FF66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i="1"/>
              <a:t>x</a:t>
            </a:r>
            <a:r>
              <a:rPr lang="en-US" sz="1800" baseline="-25000"/>
              <a:t>1</a:t>
            </a:r>
            <a:r>
              <a:rPr lang="en-US" sz="1800"/>
              <a:t> </a:t>
            </a:r>
          </a:p>
        </p:txBody>
      </p:sp>
      <p:sp>
        <p:nvSpPr>
          <p:cNvPr id="57357" name="Rectangle 13"/>
          <p:cNvSpPr>
            <a:spLocks noChangeArrowheads="1"/>
          </p:cNvSpPr>
          <p:nvPr/>
        </p:nvSpPr>
        <p:spPr bwMode="auto">
          <a:xfrm>
            <a:off x="3581400" y="3276600"/>
            <a:ext cx="4572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i="1"/>
              <a:t>x</a:t>
            </a:r>
            <a:r>
              <a:rPr lang="en-US" sz="1800" baseline="-25000"/>
              <a:t>2</a:t>
            </a:r>
          </a:p>
        </p:txBody>
      </p:sp>
      <p:sp>
        <p:nvSpPr>
          <p:cNvPr id="57358" name="Rectangle 14"/>
          <p:cNvSpPr>
            <a:spLocks noChangeArrowheads="1"/>
          </p:cNvSpPr>
          <p:nvPr/>
        </p:nvSpPr>
        <p:spPr bwMode="auto">
          <a:xfrm>
            <a:off x="990600" y="5257800"/>
            <a:ext cx="457200" cy="3048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i="1"/>
              <a:t>x</a:t>
            </a:r>
            <a:r>
              <a:rPr lang="en-US" sz="1800" baseline="-25000"/>
              <a:t>3</a:t>
            </a:r>
          </a:p>
        </p:txBody>
      </p:sp>
      <p:sp>
        <p:nvSpPr>
          <p:cNvPr id="57359" name="Rectangle 15"/>
          <p:cNvSpPr>
            <a:spLocks noChangeArrowheads="1"/>
          </p:cNvSpPr>
          <p:nvPr/>
        </p:nvSpPr>
        <p:spPr bwMode="auto">
          <a:xfrm>
            <a:off x="3657600" y="5257800"/>
            <a:ext cx="457200" cy="304800"/>
          </a:xfrm>
          <a:prstGeom prst="rect">
            <a:avLst/>
          </a:prstGeom>
          <a:solidFill>
            <a:srgbClr val="66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i="1"/>
              <a:t>x</a:t>
            </a:r>
            <a:r>
              <a:rPr lang="en-US" sz="1800" baseline="-25000"/>
              <a:t>4</a:t>
            </a:r>
          </a:p>
        </p:txBody>
      </p:sp>
      <p:sp>
        <p:nvSpPr>
          <p:cNvPr id="57360" name="Line 16"/>
          <p:cNvSpPr>
            <a:spLocks noChangeShapeType="1"/>
          </p:cNvSpPr>
          <p:nvPr/>
        </p:nvSpPr>
        <p:spPr bwMode="auto">
          <a:xfrm>
            <a:off x="6096000" y="3124200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1" name="Line 17"/>
          <p:cNvSpPr>
            <a:spLocks noChangeShapeType="1"/>
          </p:cNvSpPr>
          <p:nvPr/>
        </p:nvSpPr>
        <p:spPr bwMode="auto">
          <a:xfrm>
            <a:off x="6096000" y="480060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2" name="Line 18"/>
          <p:cNvSpPr>
            <a:spLocks noChangeShapeType="1"/>
          </p:cNvSpPr>
          <p:nvPr/>
        </p:nvSpPr>
        <p:spPr bwMode="auto">
          <a:xfrm>
            <a:off x="6172200" y="4343400"/>
            <a:ext cx="2133600" cy="0"/>
          </a:xfrm>
          <a:prstGeom prst="line">
            <a:avLst/>
          </a:prstGeom>
          <a:noFill/>
          <a:ln w="57150">
            <a:solidFill>
              <a:srgbClr val="FF66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3" name="Line 19"/>
          <p:cNvSpPr>
            <a:spLocks noChangeShapeType="1"/>
          </p:cNvSpPr>
          <p:nvPr/>
        </p:nvSpPr>
        <p:spPr bwMode="auto">
          <a:xfrm>
            <a:off x="6172200" y="4114800"/>
            <a:ext cx="21336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4" name="Line 20"/>
          <p:cNvSpPr>
            <a:spLocks noChangeShapeType="1"/>
          </p:cNvSpPr>
          <p:nvPr/>
        </p:nvSpPr>
        <p:spPr bwMode="auto">
          <a:xfrm>
            <a:off x="6172200" y="3810000"/>
            <a:ext cx="2133600" cy="0"/>
          </a:xfrm>
          <a:prstGeom prst="line">
            <a:avLst/>
          </a:prstGeom>
          <a:noFill/>
          <a:ln w="57150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5" name="Line 21"/>
          <p:cNvSpPr>
            <a:spLocks noChangeShapeType="1"/>
          </p:cNvSpPr>
          <p:nvPr/>
        </p:nvSpPr>
        <p:spPr bwMode="auto">
          <a:xfrm>
            <a:off x="6172200" y="3352800"/>
            <a:ext cx="2133600" cy="0"/>
          </a:xfrm>
          <a:prstGeom prst="line">
            <a:avLst/>
          </a:prstGeom>
          <a:noFill/>
          <a:ln w="5715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66" name="Text Box 22"/>
          <p:cNvSpPr txBox="1">
            <a:spLocks noChangeArrowheads="1"/>
          </p:cNvSpPr>
          <p:nvPr/>
        </p:nvSpPr>
        <p:spPr bwMode="auto">
          <a:xfrm>
            <a:off x="6918325" y="4995863"/>
            <a:ext cx="615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time</a:t>
            </a:r>
          </a:p>
        </p:txBody>
      </p:sp>
      <p:sp>
        <p:nvSpPr>
          <p:cNvPr id="57367" name="Rectangle 24"/>
          <p:cNvSpPr>
            <a:spLocks noChangeArrowheads="1"/>
          </p:cNvSpPr>
          <p:nvPr/>
        </p:nvSpPr>
        <p:spPr bwMode="auto">
          <a:xfrm>
            <a:off x="8305800" y="4129088"/>
            <a:ext cx="3825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i="1"/>
              <a:t>x</a:t>
            </a:r>
            <a:r>
              <a:rPr lang="en-US" sz="1800" baseline="-25000"/>
              <a:t>1</a:t>
            </a:r>
          </a:p>
        </p:txBody>
      </p:sp>
      <p:sp>
        <p:nvSpPr>
          <p:cNvPr id="57368" name="Rectangle 25"/>
          <p:cNvSpPr>
            <a:spLocks noChangeArrowheads="1"/>
          </p:cNvSpPr>
          <p:nvPr/>
        </p:nvSpPr>
        <p:spPr bwMode="auto">
          <a:xfrm>
            <a:off x="8305800" y="3962400"/>
            <a:ext cx="382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i="1"/>
              <a:t>x</a:t>
            </a:r>
            <a:r>
              <a:rPr lang="en-US" sz="1800" baseline="-25000"/>
              <a:t>2</a:t>
            </a:r>
          </a:p>
        </p:txBody>
      </p:sp>
      <p:sp>
        <p:nvSpPr>
          <p:cNvPr id="57369" name="Rectangle 26"/>
          <p:cNvSpPr>
            <a:spLocks noChangeArrowheads="1"/>
          </p:cNvSpPr>
          <p:nvPr/>
        </p:nvSpPr>
        <p:spPr bwMode="auto">
          <a:xfrm>
            <a:off x="8305800" y="3581400"/>
            <a:ext cx="382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i="1"/>
              <a:t>x</a:t>
            </a:r>
            <a:r>
              <a:rPr lang="en-US" sz="1800" baseline="-25000"/>
              <a:t>3</a:t>
            </a:r>
          </a:p>
        </p:txBody>
      </p:sp>
      <p:sp>
        <p:nvSpPr>
          <p:cNvPr id="57370" name="Rectangle 27"/>
          <p:cNvSpPr>
            <a:spLocks noChangeArrowheads="1"/>
          </p:cNvSpPr>
          <p:nvPr/>
        </p:nvSpPr>
        <p:spPr bwMode="auto">
          <a:xfrm>
            <a:off x="8305800" y="3124200"/>
            <a:ext cx="3825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i="1"/>
              <a:t>x</a:t>
            </a:r>
            <a:r>
              <a:rPr lang="en-US" sz="1800" baseline="-2500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518946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2"/>
          <p:cNvSpPr txBox="1">
            <a:spLocks noChangeArrowheads="1"/>
          </p:cNvSpPr>
          <p:nvPr/>
        </p:nvSpPr>
        <p:spPr bwMode="auto">
          <a:xfrm>
            <a:off x="304800" y="476250"/>
            <a:ext cx="86979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>
                <a:solidFill>
                  <a:schemeClr val="hlink"/>
                </a:solidFill>
              </a:rPr>
              <a:t>De Mazancourt et al. 2008</a:t>
            </a:r>
            <a:endParaRPr lang="en-US"/>
          </a:p>
          <a:p>
            <a:pPr algn="ctr"/>
            <a:endParaRPr lang="en-US"/>
          </a:p>
        </p:txBody>
      </p:sp>
      <p:sp>
        <p:nvSpPr>
          <p:cNvPr id="59395" name="Rectangle 3"/>
          <p:cNvSpPr>
            <a:spLocks noChangeArrowheads="1"/>
          </p:cNvSpPr>
          <p:nvPr/>
        </p:nvSpPr>
        <p:spPr bwMode="auto">
          <a:xfrm>
            <a:off x="990600" y="2362200"/>
            <a:ext cx="1600200" cy="1219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Optimum </a:t>
            </a:r>
          </a:p>
          <a:p>
            <a:pPr algn="ctr"/>
            <a:r>
              <a:rPr lang="en-US" sz="1800"/>
              <a:t>Phenotype</a:t>
            </a:r>
          </a:p>
          <a:p>
            <a:pPr algn="ctr"/>
            <a:r>
              <a:rPr lang="en-US" sz="1800"/>
              <a:t>X</a:t>
            </a:r>
            <a:r>
              <a:rPr lang="en-US" sz="1800" baseline="-25000"/>
              <a:t>1</a:t>
            </a:r>
            <a:r>
              <a:rPr lang="en-US" sz="1800"/>
              <a:t> </a:t>
            </a:r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auto">
          <a:xfrm>
            <a:off x="3581400" y="2362200"/>
            <a:ext cx="1600200" cy="1219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Optimum </a:t>
            </a:r>
          </a:p>
          <a:p>
            <a:pPr algn="ctr"/>
            <a:r>
              <a:rPr lang="en-US" sz="1800"/>
              <a:t>Phenotype</a:t>
            </a:r>
          </a:p>
          <a:p>
            <a:pPr algn="ctr"/>
            <a:r>
              <a:rPr lang="en-US" sz="1800"/>
              <a:t>X</a:t>
            </a:r>
            <a:r>
              <a:rPr lang="en-US" sz="1800" baseline="-25000"/>
              <a:t>2</a:t>
            </a:r>
          </a:p>
        </p:txBody>
      </p:sp>
      <p:sp>
        <p:nvSpPr>
          <p:cNvPr id="59397" name="Rectangle 5"/>
          <p:cNvSpPr>
            <a:spLocks noChangeArrowheads="1"/>
          </p:cNvSpPr>
          <p:nvPr/>
        </p:nvSpPr>
        <p:spPr bwMode="auto">
          <a:xfrm>
            <a:off x="990600" y="4343400"/>
            <a:ext cx="1600200" cy="1219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Optimum </a:t>
            </a:r>
          </a:p>
          <a:p>
            <a:pPr algn="ctr"/>
            <a:r>
              <a:rPr lang="en-US" sz="1800"/>
              <a:t>Phenotype</a:t>
            </a:r>
          </a:p>
          <a:p>
            <a:pPr algn="ctr"/>
            <a:r>
              <a:rPr lang="en-US" sz="1800"/>
              <a:t>X</a:t>
            </a:r>
            <a:r>
              <a:rPr lang="en-US" sz="1800" baseline="-25000"/>
              <a:t>3</a:t>
            </a:r>
          </a:p>
        </p:txBody>
      </p:sp>
      <p:sp>
        <p:nvSpPr>
          <p:cNvPr id="59398" name="Rectangle 6"/>
          <p:cNvSpPr>
            <a:spLocks noChangeArrowheads="1"/>
          </p:cNvSpPr>
          <p:nvPr/>
        </p:nvSpPr>
        <p:spPr bwMode="auto">
          <a:xfrm>
            <a:off x="3657600" y="4343400"/>
            <a:ext cx="1600200" cy="12192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800"/>
              <a:t>Optimum </a:t>
            </a:r>
          </a:p>
          <a:p>
            <a:pPr algn="ctr"/>
            <a:r>
              <a:rPr lang="en-US" sz="1800"/>
              <a:t>Phenotype</a:t>
            </a:r>
          </a:p>
          <a:p>
            <a:pPr algn="ctr"/>
            <a:r>
              <a:rPr lang="en-US" sz="1800"/>
              <a:t>X</a:t>
            </a:r>
            <a:r>
              <a:rPr lang="en-US" sz="1800" baseline="-25000"/>
              <a:t>4</a:t>
            </a:r>
          </a:p>
        </p:txBody>
      </p:sp>
      <p:sp>
        <p:nvSpPr>
          <p:cNvPr id="59399" name="Line 7"/>
          <p:cNvSpPr>
            <a:spLocks noChangeShapeType="1"/>
          </p:cNvSpPr>
          <p:nvPr/>
        </p:nvSpPr>
        <p:spPr bwMode="auto">
          <a:xfrm>
            <a:off x="2743200" y="36576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0" name="Line 8"/>
          <p:cNvSpPr>
            <a:spLocks noChangeShapeType="1"/>
          </p:cNvSpPr>
          <p:nvPr/>
        </p:nvSpPr>
        <p:spPr bwMode="auto">
          <a:xfrm flipV="1">
            <a:off x="2743200" y="3657600"/>
            <a:ext cx="76200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1" name="Line 9"/>
          <p:cNvSpPr>
            <a:spLocks noChangeShapeType="1"/>
          </p:cNvSpPr>
          <p:nvPr/>
        </p:nvSpPr>
        <p:spPr bwMode="auto">
          <a:xfrm>
            <a:off x="2819400" y="3581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2" name="Line 10"/>
          <p:cNvSpPr>
            <a:spLocks noChangeShapeType="1"/>
          </p:cNvSpPr>
          <p:nvPr/>
        </p:nvSpPr>
        <p:spPr bwMode="auto">
          <a:xfrm>
            <a:off x="2895600" y="4267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3" name="Text Box 11"/>
          <p:cNvSpPr txBox="1">
            <a:spLocks noChangeArrowheads="1"/>
          </p:cNvSpPr>
          <p:nvPr/>
        </p:nvSpPr>
        <p:spPr bwMode="auto">
          <a:xfrm>
            <a:off x="369888" y="990600"/>
            <a:ext cx="8621712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Levene model with discrete habitat patches linked by dispersal</a:t>
            </a:r>
          </a:p>
          <a:p>
            <a:r>
              <a:rPr lang="en-US"/>
              <a:t>Populate with species adapted to each habitat type</a:t>
            </a:r>
          </a:p>
          <a:p>
            <a:r>
              <a:rPr lang="en-US"/>
              <a:t>Change in environment; phenotype can evolve</a:t>
            </a:r>
          </a:p>
        </p:txBody>
      </p:sp>
      <p:sp>
        <p:nvSpPr>
          <p:cNvPr id="59404" name="Rectangle 12"/>
          <p:cNvSpPr>
            <a:spLocks noChangeArrowheads="1"/>
          </p:cNvSpPr>
          <p:nvPr/>
        </p:nvSpPr>
        <p:spPr bwMode="auto">
          <a:xfrm>
            <a:off x="990600" y="3276600"/>
            <a:ext cx="457200" cy="304800"/>
          </a:xfrm>
          <a:prstGeom prst="rect">
            <a:avLst/>
          </a:prstGeom>
          <a:solidFill>
            <a:srgbClr val="FF66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i="1"/>
              <a:t>x</a:t>
            </a:r>
            <a:r>
              <a:rPr lang="en-US" sz="1800" baseline="-25000"/>
              <a:t>1</a:t>
            </a:r>
            <a:r>
              <a:rPr lang="en-US" sz="1800"/>
              <a:t> </a:t>
            </a:r>
          </a:p>
        </p:txBody>
      </p:sp>
      <p:sp>
        <p:nvSpPr>
          <p:cNvPr id="59405" name="Rectangle 13"/>
          <p:cNvSpPr>
            <a:spLocks noChangeArrowheads="1"/>
          </p:cNvSpPr>
          <p:nvPr/>
        </p:nvSpPr>
        <p:spPr bwMode="auto">
          <a:xfrm>
            <a:off x="3581400" y="3276600"/>
            <a:ext cx="457200" cy="3048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i="1"/>
              <a:t>x</a:t>
            </a:r>
            <a:r>
              <a:rPr lang="en-US" sz="1800" baseline="-25000"/>
              <a:t>2</a:t>
            </a:r>
          </a:p>
        </p:txBody>
      </p:sp>
      <p:sp>
        <p:nvSpPr>
          <p:cNvPr id="59406" name="Rectangle 14"/>
          <p:cNvSpPr>
            <a:spLocks noChangeArrowheads="1"/>
          </p:cNvSpPr>
          <p:nvPr/>
        </p:nvSpPr>
        <p:spPr bwMode="auto">
          <a:xfrm>
            <a:off x="990600" y="5257800"/>
            <a:ext cx="457200" cy="3048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i="1"/>
              <a:t>x</a:t>
            </a:r>
            <a:r>
              <a:rPr lang="en-US" sz="1800" baseline="-25000"/>
              <a:t>3</a:t>
            </a:r>
          </a:p>
        </p:txBody>
      </p:sp>
      <p:sp>
        <p:nvSpPr>
          <p:cNvPr id="59407" name="Rectangle 15"/>
          <p:cNvSpPr>
            <a:spLocks noChangeArrowheads="1"/>
          </p:cNvSpPr>
          <p:nvPr/>
        </p:nvSpPr>
        <p:spPr bwMode="auto">
          <a:xfrm>
            <a:off x="3657600" y="5257800"/>
            <a:ext cx="457200" cy="304800"/>
          </a:xfrm>
          <a:prstGeom prst="rect">
            <a:avLst/>
          </a:prstGeom>
          <a:solidFill>
            <a:srgbClr val="66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 i="1"/>
              <a:t>x</a:t>
            </a:r>
            <a:r>
              <a:rPr lang="en-US" sz="1800" baseline="-25000"/>
              <a:t>4</a:t>
            </a:r>
          </a:p>
        </p:txBody>
      </p:sp>
      <p:sp>
        <p:nvSpPr>
          <p:cNvPr id="59408" name="Line 16"/>
          <p:cNvSpPr>
            <a:spLocks noChangeShapeType="1"/>
          </p:cNvSpPr>
          <p:nvPr/>
        </p:nvSpPr>
        <p:spPr bwMode="auto">
          <a:xfrm>
            <a:off x="6096000" y="3124200"/>
            <a:ext cx="0" cy="1676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09" name="Line 17"/>
          <p:cNvSpPr>
            <a:spLocks noChangeShapeType="1"/>
          </p:cNvSpPr>
          <p:nvPr/>
        </p:nvSpPr>
        <p:spPr bwMode="auto">
          <a:xfrm>
            <a:off x="6096000" y="4800600"/>
            <a:ext cx="2438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0" name="Line 18"/>
          <p:cNvSpPr>
            <a:spLocks noChangeShapeType="1"/>
          </p:cNvSpPr>
          <p:nvPr/>
        </p:nvSpPr>
        <p:spPr bwMode="auto">
          <a:xfrm>
            <a:off x="6172200" y="4343400"/>
            <a:ext cx="914400" cy="0"/>
          </a:xfrm>
          <a:prstGeom prst="line">
            <a:avLst/>
          </a:prstGeom>
          <a:noFill/>
          <a:ln w="57150">
            <a:solidFill>
              <a:srgbClr val="FF66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1" name="Line 19"/>
          <p:cNvSpPr>
            <a:spLocks noChangeShapeType="1"/>
          </p:cNvSpPr>
          <p:nvPr/>
        </p:nvSpPr>
        <p:spPr bwMode="auto">
          <a:xfrm>
            <a:off x="6172200" y="4114800"/>
            <a:ext cx="9144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2" name="Line 20"/>
          <p:cNvSpPr>
            <a:spLocks noChangeShapeType="1"/>
          </p:cNvSpPr>
          <p:nvPr/>
        </p:nvSpPr>
        <p:spPr bwMode="auto">
          <a:xfrm>
            <a:off x="6172200" y="3810000"/>
            <a:ext cx="914400" cy="0"/>
          </a:xfrm>
          <a:prstGeom prst="line">
            <a:avLst/>
          </a:prstGeom>
          <a:noFill/>
          <a:ln w="57150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3" name="Line 21"/>
          <p:cNvSpPr>
            <a:spLocks noChangeShapeType="1"/>
          </p:cNvSpPr>
          <p:nvPr/>
        </p:nvSpPr>
        <p:spPr bwMode="auto">
          <a:xfrm>
            <a:off x="6172200" y="3352800"/>
            <a:ext cx="914400" cy="0"/>
          </a:xfrm>
          <a:prstGeom prst="line">
            <a:avLst/>
          </a:prstGeom>
          <a:noFill/>
          <a:ln w="5715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14" name="Text Box 22"/>
          <p:cNvSpPr txBox="1">
            <a:spLocks noChangeArrowheads="1"/>
          </p:cNvSpPr>
          <p:nvPr/>
        </p:nvSpPr>
        <p:spPr bwMode="auto">
          <a:xfrm>
            <a:off x="6918325" y="4995863"/>
            <a:ext cx="615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time</a:t>
            </a:r>
          </a:p>
        </p:txBody>
      </p:sp>
      <p:sp>
        <p:nvSpPr>
          <p:cNvPr id="59415" name="Rectangle 23"/>
          <p:cNvSpPr>
            <a:spLocks noChangeArrowheads="1"/>
          </p:cNvSpPr>
          <p:nvPr/>
        </p:nvSpPr>
        <p:spPr bwMode="auto">
          <a:xfrm>
            <a:off x="5715000" y="4129088"/>
            <a:ext cx="4206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X</a:t>
            </a:r>
            <a:r>
              <a:rPr lang="en-US" sz="1800" baseline="-25000"/>
              <a:t>1</a:t>
            </a:r>
          </a:p>
        </p:txBody>
      </p:sp>
      <p:sp>
        <p:nvSpPr>
          <p:cNvPr id="59416" name="Rectangle 24"/>
          <p:cNvSpPr>
            <a:spLocks noChangeArrowheads="1"/>
          </p:cNvSpPr>
          <p:nvPr/>
        </p:nvSpPr>
        <p:spPr bwMode="auto">
          <a:xfrm>
            <a:off x="5715000" y="3962400"/>
            <a:ext cx="420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X</a:t>
            </a:r>
            <a:r>
              <a:rPr lang="en-US" sz="1800" baseline="-25000"/>
              <a:t>2</a:t>
            </a:r>
          </a:p>
        </p:txBody>
      </p:sp>
      <p:sp>
        <p:nvSpPr>
          <p:cNvPr id="59417" name="Rectangle 25"/>
          <p:cNvSpPr>
            <a:spLocks noChangeArrowheads="1"/>
          </p:cNvSpPr>
          <p:nvPr/>
        </p:nvSpPr>
        <p:spPr bwMode="auto">
          <a:xfrm>
            <a:off x="5715000" y="3581400"/>
            <a:ext cx="420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X</a:t>
            </a:r>
            <a:r>
              <a:rPr lang="en-US" sz="1800" baseline="-25000"/>
              <a:t>3</a:t>
            </a:r>
          </a:p>
        </p:txBody>
      </p:sp>
      <p:sp>
        <p:nvSpPr>
          <p:cNvPr id="59418" name="Rectangle 26"/>
          <p:cNvSpPr>
            <a:spLocks noChangeArrowheads="1"/>
          </p:cNvSpPr>
          <p:nvPr/>
        </p:nvSpPr>
        <p:spPr bwMode="auto">
          <a:xfrm>
            <a:off x="5715000" y="3124200"/>
            <a:ext cx="4206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X</a:t>
            </a:r>
            <a:r>
              <a:rPr lang="en-US" sz="1800" baseline="-25000"/>
              <a:t>4</a:t>
            </a:r>
          </a:p>
        </p:txBody>
      </p:sp>
      <p:sp>
        <p:nvSpPr>
          <p:cNvPr id="59419" name="Line 27"/>
          <p:cNvSpPr>
            <a:spLocks noChangeShapeType="1"/>
          </p:cNvSpPr>
          <p:nvPr/>
        </p:nvSpPr>
        <p:spPr bwMode="auto">
          <a:xfrm>
            <a:off x="7543800" y="4114800"/>
            <a:ext cx="685800" cy="0"/>
          </a:xfrm>
          <a:prstGeom prst="line">
            <a:avLst/>
          </a:prstGeom>
          <a:noFill/>
          <a:ln w="57150">
            <a:solidFill>
              <a:srgbClr val="FF66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0" name="Line 28"/>
          <p:cNvSpPr>
            <a:spLocks noChangeShapeType="1"/>
          </p:cNvSpPr>
          <p:nvPr/>
        </p:nvSpPr>
        <p:spPr bwMode="auto">
          <a:xfrm>
            <a:off x="7543800" y="3657600"/>
            <a:ext cx="685800" cy="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1" name="Line 29"/>
          <p:cNvSpPr>
            <a:spLocks noChangeShapeType="1"/>
          </p:cNvSpPr>
          <p:nvPr/>
        </p:nvSpPr>
        <p:spPr bwMode="auto">
          <a:xfrm>
            <a:off x="7543800" y="3886200"/>
            <a:ext cx="685800" cy="0"/>
          </a:xfrm>
          <a:prstGeom prst="line">
            <a:avLst/>
          </a:prstGeom>
          <a:noFill/>
          <a:ln w="57150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2" name="Line 30"/>
          <p:cNvSpPr>
            <a:spLocks noChangeShapeType="1"/>
          </p:cNvSpPr>
          <p:nvPr/>
        </p:nvSpPr>
        <p:spPr bwMode="auto">
          <a:xfrm>
            <a:off x="7543800" y="3124200"/>
            <a:ext cx="685800" cy="0"/>
          </a:xfrm>
          <a:prstGeom prst="line">
            <a:avLst/>
          </a:prstGeom>
          <a:noFill/>
          <a:ln w="5715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3" name="Line 31"/>
          <p:cNvSpPr>
            <a:spLocks noChangeShapeType="1"/>
          </p:cNvSpPr>
          <p:nvPr/>
        </p:nvSpPr>
        <p:spPr bwMode="auto">
          <a:xfrm flipV="1">
            <a:off x="7086600" y="4114800"/>
            <a:ext cx="457200" cy="228600"/>
          </a:xfrm>
          <a:prstGeom prst="line">
            <a:avLst/>
          </a:prstGeom>
          <a:noFill/>
          <a:ln w="57150">
            <a:solidFill>
              <a:srgbClr val="FF66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4" name="Line 32"/>
          <p:cNvSpPr>
            <a:spLocks noChangeShapeType="1"/>
          </p:cNvSpPr>
          <p:nvPr/>
        </p:nvSpPr>
        <p:spPr bwMode="auto">
          <a:xfrm flipV="1">
            <a:off x="7086600" y="3657600"/>
            <a:ext cx="457200" cy="457200"/>
          </a:xfrm>
          <a:prstGeom prst="line">
            <a:avLst/>
          </a:prstGeom>
          <a:noFill/>
          <a:ln w="5715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5" name="Line 33"/>
          <p:cNvSpPr>
            <a:spLocks noChangeShapeType="1"/>
          </p:cNvSpPr>
          <p:nvPr/>
        </p:nvSpPr>
        <p:spPr bwMode="auto">
          <a:xfrm>
            <a:off x="7086600" y="3810000"/>
            <a:ext cx="457200" cy="76200"/>
          </a:xfrm>
          <a:prstGeom prst="line">
            <a:avLst/>
          </a:prstGeom>
          <a:noFill/>
          <a:ln w="57150">
            <a:solidFill>
              <a:srgbClr val="FF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6" name="Line 34"/>
          <p:cNvSpPr>
            <a:spLocks noChangeShapeType="1"/>
          </p:cNvSpPr>
          <p:nvPr/>
        </p:nvSpPr>
        <p:spPr bwMode="auto">
          <a:xfrm flipV="1">
            <a:off x="7086600" y="3124200"/>
            <a:ext cx="457200" cy="228600"/>
          </a:xfrm>
          <a:prstGeom prst="line">
            <a:avLst/>
          </a:prstGeom>
          <a:noFill/>
          <a:ln w="57150">
            <a:solidFill>
              <a:srgbClr val="66FF66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9427" name="Rectangle 35"/>
          <p:cNvSpPr>
            <a:spLocks noChangeArrowheads="1"/>
          </p:cNvSpPr>
          <p:nvPr/>
        </p:nvSpPr>
        <p:spPr bwMode="auto">
          <a:xfrm>
            <a:off x="8305800" y="3900488"/>
            <a:ext cx="4714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X</a:t>
            </a:r>
            <a:r>
              <a:rPr lang="ja-JP" altLang="en-US" sz="1800"/>
              <a:t>’</a:t>
            </a:r>
            <a:r>
              <a:rPr lang="en-US" sz="1800" baseline="-25000"/>
              <a:t>1</a:t>
            </a:r>
          </a:p>
        </p:txBody>
      </p:sp>
      <p:sp>
        <p:nvSpPr>
          <p:cNvPr id="59428" name="Rectangle 36"/>
          <p:cNvSpPr>
            <a:spLocks noChangeArrowheads="1"/>
          </p:cNvSpPr>
          <p:nvPr/>
        </p:nvSpPr>
        <p:spPr bwMode="auto">
          <a:xfrm>
            <a:off x="8305800" y="3657600"/>
            <a:ext cx="471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X</a:t>
            </a:r>
            <a:r>
              <a:rPr lang="ja-JP" altLang="en-US" sz="1800"/>
              <a:t>’</a:t>
            </a:r>
            <a:r>
              <a:rPr lang="en-US" sz="1800" baseline="-25000"/>
              <a:t>3</a:t>
            </a:r>
          </a:p>
        </p:txBody>
      </p:sp>
      <p:sp>
        <p:nvSpPr>
          <p:cNvPr id="59429" name="Rectangle 37"/>
          <p:cNvSpPr>
            <a:spLocks noChangeArrowheads="1"/>
          </p:cNvSpPr>
          <p:nvPr/>
        </p:nvSpPr>
        <p:spPr bwMode="auto">
          <a:xfrm>
            <a:off x="8305800" y="3352800"/>
            <a:ext cx="471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X</a:t>
            </a:r>
            <a:r>
              <a:rPr lang="ja-JP" altLang="en-US" sz="1800"/>
              <a:t>’</a:t>
            </a:r>
            <a:r>
              <a:rPr lang="en-US" sz="1800" baseline="-25000"/>
              <a:t>2</a:t>
            </a:r>
          </a:p>
        </p:txBody>
      </p:sp>
      <p:sp>
        <p:nvSpPr>
          <p:cNvPr id="59430" name="Rectangle 38"/>
          <p:cNvSpPr>
            <a:spLocks noChangeArrowheads="1"/>
          </p:cNvSpPr>
          <p:nvPr/>
        </p:nvSpPr>
        <p:spPr bwMode="auto">
          <a:xfrm>
            <a:off x="8305800" y="2895600"/>
            <a:ext cx="4714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/>
              <a:t>X</a:t>
            </a:r>
            <a:r>
              <a:rPr lang="ja-JP" altLang="en-US" sz="1800"/>
              <a:t>’</a:t>
            </a:r>
            <a:r>
              <a:rPr lang="en-US" sz="1800" baseline="-2500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388180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3850" y="1124746"/>
            <a:ext cx="5967005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6" name="Text Box 3"/>
          <p:cNvSpPr txBox="1">
            <a:spLocks noChangeArrowheads="1"/>
          </p:cNvSpPr>
          <p:nvPr/>
        </p:nvSpPr>
        <p:spPr bwMode="auto">
          <a:xfrm>
            <a:off x="251520" y="188641"/>
            <a:ext cx="8640960" cy="5158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8" tIns="45696" rIns="91388" bIns="45696">
            <a:prstTxWarp prst="textNoShape">
              <a:avLst/>
            </a:prstTxWarp>
            <a:spAutoFit/>
          </a:bodyPr>
          <a:lstStyle/>
          <a:p>
            <a:pPr marL="453897" indent="-453897"/>
            <a:r>
              <a:rPr lang="en-US" sz="2400" dirty="0"/>
              <a:t>How do </a:t>
            </a:r>
            <a:r>
              <a:rPr lang="en-US" sz="2400" dirty="0" smtClean="0"/>
              <a:t>diverse communities respond </a:t>
            </a:r>
            <a:r>
              <a:rPr lang="en-US" sz="2400" dirty="0"/>
              <a:t>to </a:t>
            </a:r>
            <a:r>
              <a:rPr lang="en-US" sz="2400" dirty="0" smtClean="0"/>
              <a:t>a new environment?</a:t>
            </a:r>
            <a:endParaRPr lang="en-US" sz="24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</p:txBody>
      </p:sp>
      <p:pic>
        <p:nvPicPr>
          <p:cNvPr id="2" name="Picture 1" descr="Global_Warming_Prediction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07" y="1124744"/>
            <a:ext cx="5441032" cy="388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1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4" descr="PIA049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429000"/>
            <a:ext cx="8083550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3" name="Picture 5" descr="protea_richness_cf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59200"/>
            <a:ext cx="9144000" cy="688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Text Box 6"/>
          <p:cNvSpPr txBox="1">
            <a:spLocks noChangeArrowheads="1"/>
          </p:cNvSpPr>
          <p:nvPr/>
        </p:nvSpPr>
        <p:spPr bwMode="auto">
          <a:xfrm>
            <a:off x="457200" y="222250"/>
            <a:ext cx="8099425" cy="1225550"/>
          </a:xfrm>
          <a:prstGeom prst="rect">
            <a:avLst/>
          </a:prstGeom>
          <a:solidFill>
            <a:srgbClr val="E8E8E8"/>
          </a:solidFill>
          <a:ln w="38100">
            <a:solidFill>
              <a:schemeClr val="tx2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/>
              <a:t>Hypothetical example: plant species inhabiting range of</a:t>
            </a:r>
          </a:p>
          <a:p>
            <a:r>
              <a:rPr lang="en-US"/>
              <a:t>habitats (relief; local water availability) in a region affecting</a:t>
            </a:r>
          </a:p>
          <a:p>
            <a:r>
              <a:rPr lang="en-US"/>
              <a:t>By global increase in temperature, decreased rainfall </a:t>
            </a:r>
          </a:p>
        </p:txBody>
      </p:sp>
    </p:spTree>
    <p:extLst>
      <p:ext uri="{BB962C8B-B14F-4D97-AF65-F5344CB8AC3E}">
        <p14:creationId xmlns:p14="http://schemas.microsoft.com/office/powerpoint/2010/main" val="18196023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1" name="Picture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038" y="2209800"/>
            <a:ext cx="2957512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TextBox 8"/>
          <p:cNvSpPr txBox="1">
            <a:spLocks noChangeArrowheads="1"/>
          </p:cNvSpPr>
          <p:nvPr/>
        </p:nvSpPr>
        <p:spPr bwMode="auto">
          <a:xfrm>
            <a:off x="833438" y="1066800"/>
            <a:ext cx="67246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A) Single species in homogeneous environment </a:t>
            </a:r>
          </a:p>
          <a:p>
            <a:pPr eaLnBrk="1" hangingPunct="1"/>
            <a:r>
              <a:rPr lang="en-US">
                <a:latin typeface="Calibri" charset="0"/>
              </a:rPr>
              <a:t>     affected by global warming</a:t>
            </a:r>
          </a:p>
        </p:txBody>
      </p:sp>
      <p:sp>
        <p:nvSpPr>
          <p:cNvPr id="63493" name="TextBox 9"/>
          <p:cNvSpPr txBox="1">
            <a:spLocks noChangeArrowheads="1"/>
          </p:cNvSpPr>
          <p:nvPr/>
        </p:nvSpPr>
        <p:spPr bwMode="auto">
          <a:xfrm>
            <a:off x="4256088" y="5257800"/>
            <a:ext cx="760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time</a:t>
            </a:r>
          </a:p>
        </p:txBody>
      </p:sp>
      <p:sp>
        <p:nvSpPr>
          <p:cNvPr id="63494" name="TextBox 10"/>
          <p:cNvSpPr txBox="1">
            <a:spLocks noChangeArrowheads="1"/>
          </p:cNvSpPr>
          <p:nvPr/>
        </p:nvSpPr>
        <p:spPr bwMode="auto">
          <a:xfrm>
            <a:off x="5924550" y="3352800"/>
            <a:ext cx="641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T</a:t>
            </a:r>
            <a:r>
              <a:rPr lang="en-US" baseline="-25000">
                <a:latin typeface="Calibri" charset="0"/>
              </a:rPr>
              <a:t>old</a:t>
            </a:r>
          </a:p>
        </p:txBody>
      </p:sp>
      <p:sp>
        <p:nvSpPr>
          <p:cNvPr id="63495" name="TextBox 12"/>
          <p:cNvSpPr txBox="1">
            <a:spLocks noChangeArrowheads="1"/>
          </p:cNvSpPr>
          <p:nvPr/>
        </p:nvSpPr>
        <p:spPr bwMode="auto">
          <a:xfrm>
            <a:off x="5924550" y="2814638"/>
            <a:ext cx="74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T</a:t>
            </a:r>
            <a:r>
              <a:rPr lang="en-US" baseline="-25000">
                <a:latin typeface="Calibri" charset="0"/>
              </a:rPr>
              <a:t>new</a:t>
            </a:r>
          </a:p>
        </p:txBody>
      </p:sp>
      <p:sp>
        <p:nvSpPr>
          <p:cNvPr id="63496" name="TextBox 13"/>
          <p:cNvSpPr txBox="1">
            <a:spLocks noChangeArrowheads="1"/>
          </p:cNvSpPr>
          <p:nvPr/>
        </p:nvSpPr>
        <p:spPr bwMode="auto">
          <a:xfrm rot="-5400000">
            <a:off x="1651794" y="3137694"/>
            <a:ext cx="1928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Temperature</a:t>
            </a:r>
          </a:p>
        </p:txBody>
      </p:sp>
      <p:sp>
        <p:nvSpPr>
          <p:cNvPr id="63497" name="TextBox 14"/>
          <p:cNvSpPr txBox="1">
            <a:spLocks noChangeArrowheads="1"/>
          </p:cNvSpPr>
          <p:nvPr/>
        </p:nvSpPr>
        <p:spPr bwMode="auto">
          <a:xfrm>
            <a:off x="1214438" y="5719763"/>
            <a:ext cx="75898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Calibri" charset="0"/>
              </a:rPr>
              <a:t>Blue = species phenotype</a:t>
            </a:r>
          </a:p>
          <a:p>
            <a:pPr eaLnBrk="1" hangingPunct="1"/>
            <a:r>
              <a:rPr lang="en-US" sz="2000">
                <a:latin typeface="Calibri" charset="0"/>
              </a:rPr>
              <a:t>Dotted line = optimum phenotype, i.e. temperature of environment</a:t>
            </a:r>
          </a:p>
        </p:txBody>
      </p:sp>
      <p:sp>
        <p:nvSpPr>
          <p:cNvPr id="63498" name="TextBox 11"/>
          <p:cNvSpPr txBox="1">
            <a:spLocks noChangeArrowheads="1"/>
          </p:cNvSpPr>
          <p:nvPr/>
        </p:nvSpPr>
        <p:spPr bwMode="auto">
          <a:xfrm>
            <a:off x="6915150" y="2998788"/>
            <a:ext cx="192087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Calibri" charset="0"/>
              </a:rPr>
              <a:t>Species adapts</a:t>
            </a:r>
          </a:p>
          <a:p>
            <a:pPr eaLnBrk="1" hangingPunct="1"/>
            <a:r>
              <a:rPr lang="en-US" sz="2000">
                <a:latin typeface="Calibri" charset="0"/>
              </a:rPr>
              <a:t>- just!</a:t>
            </a:r>
          </a:p>
        </p:txBody>
      </p:sp>
    </p:spTree>
    <p:extLst>
      <p:ext uri="{BB962C8B-B14F-4D97-AF65-F5344CB8AC3E}">
        <p14:creationId xmlns:p14="http://schemas.microsoft.com/office/powerpoint/2010/main" val="402819574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xplosion 1 8"/>
          <p:cNvSpPr/>
          <p:nvPr/>
        </p:nvSpPr>
        <p:spPr bwMode="auto">
          <a:xfrm>
            <a:off x="6019800" y="2895600"/>
            <a:ext cx="3124200" cy="762000"/>
          </a:xfrm>
          <a:prstGeom prst="irregularSeal1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5540" name="TextBox 8"/>
          <p:cNvSpPr txBox="1">
            <a:spLocks noChangeArrowheads="1"/>
          </p:cNvSpPr>
          <p:nvPr/>
        </p:nvSpPr>
        <p:spPr bwMode="auto">
          <a:xfrm>
            <a:off x="833438" y="1066800"/>
            <a:ext cx="65198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B) Same single species in patchy environment </a:t>
            </a:r>
          </a:p>
          <a:p>
            <a:pPr eaLnBrk="1" hangingPunct="1"/>
            <a:r>
              <a:rPr lang="en-US">
                <a:latin typeface="Calibri" charset="0"/>
              </a:rPr>
              <a:t>     affected by average global warming</a:t>
            </a:r>
          </a:p>
        </p:txBody>
      </p:sp>
      <p:sp>
        <p:nvSpPr>
          <p:cNvPr id="65541" name="TextBox 9"/>
          <p:cNvSpPr txBox="1">
            <a:spLocks noChangeArrowheads="1"/>
          </p:cNvSpPr>
          <p:nvPr/>
        </p:nvSpPr>
        <p:spPr bwMode="auto">
          <a:xfrm>
            <a:off x="4256088" y="5257800"/>
            <a:ext cx="760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time</a:t>
            </a:r>
          </a:p>
        </p:txBody>
      </p:sp>
      <p:sp>
        <p:nvSpPr>
          <p:cNvPr id="65542" name="TextBox 13"/>
          <p:cNvSpPr txBox="1">
            <a:spLocks noChangeArrowheads="1"/>
          </p:cNvSpPr>
          <p:nvPr/>
        </p:nvSpPr>
        <p:spPr bwMode="auto">
          <a:xfrm rot="-5400000">
            <a:off x="1651794" y="3134519"/>
            <a:ext cx="1928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Temperature</a:t>
            </a:r>
          </a:p>
        </p:txBody>
      </p:sp>
      <p:sp>
        <p:nvSpPr>
          <p:cNvPr id="65543" name="TextBox 14"/>
          <p:cNvSpPr txBox="1">
            <a:spLocks noChangeArrowheads="1"/>
          </p:cNvSpPr>
          <p:nvPr/>
        </p:nvSpPr>
        <p:spPr bwMode="auto">
          <a:xfrm>
            <a:off x="1214438" y="5719763"/>
            <a:ext cx="7165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Calibri" charset="0"/>
              </a:rPr>
              <a:t>Patches = microhabitats, e.g. shady and sunny sites for plants</a:t>
            </a:r>
          </a:p>
        </p:txBody>
      </p:sp>
      <p:pic>
        <p:nvPicPr>
          <p:cNvPr id="65544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213" y="2228850"/>
            <a:ext cx="2957512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5" name="TextBox 15"/>
          <p:cNvSpPr txBox="1">
            <a:spLocks noChangeArrowheads="1"/>
          </p:cNvSpPr>
          <p:nvPr/>
        </p:nvSpPr>
        <p:spPr bwMode="auto">
          <a:xfrm>
            <a:off x="6553200" y="2998788"/>
            <a:ext cx="22875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Calibri" charset="0"/>
              </a:rPr>
              <a:t>Species diversifies</a:t>
            </a:r>
          </a:p>
        </p:txBody>
      </p:sp>
    </p:spTree>
    <p:extLst>
      <p:ext uri="{BB962C8B-B14F-4D97-AF65-F5344CB8AC3E}">
        <p14:creationId xmlns:p14="http://schemas.microsoft.com/office/powerpoint/2010/main" val="275117720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TextBox 8"/>
          <p:cNvSpPr txBox="1">
            <a:spLocks noChangeArrowheads="1"/>
          </p:cNvSpPr>
          <p:nvPr/>
        </p:nvSpPr>
        <p:spPr bwMode="auto">
          <a:xfrm>
            <a:off x="833438" y="1066800"/>
            <a:ext cx="5910262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C) Multiple species in patchy environment </a:t>
            </a:r>
          </a:p>
          <a:p>
            <a:pPr eaLnBrk="1" hangingPunct="1"/>
            <a:r>
              <a:rPr lang="en-US">
                <a:latin typeface="Calibri" charset="0"/>
              </a:rPr>
              <a:t>     affected by average global warming</a:t>
            </a:r>
          </a:p>
        </p:txBody>
      </p:sp>
      <p:sp>
        <p:nvSpPr>
          <p:cNvPr id="67588" name="TextBox 9"/>
          <p:cNvSpPr txBox="1">
            <a:spLocks noChangeArrowheads="1"/>
          </p:cNvSpPr>
          <p:nvPr/>
        </p:nvSpPr>
        <p:spPr bwMode="auto">
          <a:xfrm>
            <a:off x="4256088" y="5257800"/>
            <a:ext cx="7604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time</a:t>
            </a:r>
          </a:p>
        </p:txBody>
      </p:sp>
      <p:sp>
        <p:nvSpPr>
          <p:cNvPr id="67589" name="TextBox 13"/>
          <p:cNvSpPr txBox="1">
            <a:spLocks noChangeArrowheads="1"/>
          </p:cNvSpPr>
          <p:nvPr/>
        </p:nvSpPr>
        <p:spPr bwMode="auto">
          <a:xfrm rot="-5400000">
            <a:off x="1651793" y="3136107"/>
            <a:ext cx="1928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Temperature</a:t>
            </a:r>
          </a:p>
        </p:txBody>
      </p:sp>
      <p:sp>
        <p:nvSpPr>
          <p:cNvPr id="67590" name="TextBox 14"/>
          <p:cNvSpPr txBox="1">
            <a:spLocks noChangeArrowheads="1"/>
          </p:cNvSpPr>
          <p:nvPr/>
        </p:nvSpPr>
        <p:spPr bwMode="auto">
          <a:xfrm>
            <a:off x="1214438" y="5719763"/>
            <a:ext cx="58943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Calibri" charset="0"/>
              </a:rPr>
              <a:t>Different colours = different species (16 altogether)</a:t>
            </a:r>
          </a:p>
        </p:txBody>
      </p:sp>
      <p:pic>
        <p:nvPicPr>
          <p:cNvPr id="675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688" y="2286000"/>
            <a:ext cx="2957512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92" name="TextBox 16"/>
          <p:cNvSpPr txBox="1">
            <a:spLocks noChangeArrowheads="1"/>
          </p:cNvSpPr>
          <p:nvPr/>
        </p:nvSpPr>
        <p:spPr bwMode="auto">
          <a:xfrm>
            <a:off x="6243638" y="2998788"/>
            <a:ext cx="3128962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14350" indent="-5143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AutoNum type="romanLcParenR"/>
            </a:pPr>
            <a:r>
              <a:rPr lang="en-US" sz="2000">
                <a:latin typeface="Calibri" charset="0"/>
              </a:rPr>
              <a:t>Species stay near original patch</a:t>
            </a:r>
          </a:p>
          <a:p>
            <a:pPr eaLnBrk="1" hangingPunct="1"/>
            <a:r>
              <a:rPr lang="en-US" sz="2000">
                <a:latin typeface="Calibri" charset="0"/>
              </a:rPr>
              <a:t>ii) 	Diversity inhibits evolution</a:t>
            </a:r>
          </a:p>
        </p:txBody>
      </p:sp>
    </p:spTree>
    <p:extLst>
      <p:ext uri="{BB962C8B-B14F-4D97-AF65-F5344CB8AC3E}">
        <p14:creationId xmlns:p14="http://schemas.microsoft.com/office/powerpoint/2010/main" val="2064276876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TextBox 8"/>
          <p:cNvSpPr txBox="1">
            <a:spLocks noChangeArrowheads="1"/>
          </p:cNvSpPr>
          <p:nvPr/>
        </p:nvSpPr>
        <p:spPr bwMode="auto">
          <a:xfrm>
            <a:off x="833438" y="1066800"/>
            <a:ext cx="71310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Blue species inhibited to exhibit niche conservatism</a:t>
            </a:r>
          </a:p>
        </p:txBody>
      </p:sp>
      <p:pic>
        <p:nvPicPr>
          <p:cNvPr id="696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88" y="2209800"/>
            <a:ext cx="2957512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7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28850"/>
            <a:ext cx="295751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8" name="Picture 2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2209800"/>
            <a:ext cx="2957513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9" name="TextBox 12"/>
          <p:cNvSpPr txBox="1">
            <a:spLocks noChangeArrowheads="1"/>
          </p:cNvSpPr>
          <p:nvPr/>
        </p:nvSpPr>
        <p:spPr bwMode="auto">
          <a:xfrm>
            <a:off x="6172200" y="3429000"/>
            <a:ext cx="336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X</a:t>
            </a:r>
          </a:p>
        </p:txBody>
      </p:sp>
      <p:sp>
        <p:nvSpPr>
          <p:cNvPr id="69640" name="TextBox 17"/>
          <p:cNvSpPr txBox="1">
            <a:spLocks noChangeArrowheads="1"/>
          </p:cNvSpPr>
          <p:nvPr/>
        </p:nvSpPr>
        <p:spPr bwMode="auto">
          <a:xfrm>
            <a:off x="8763000" y="3440113"/>
            <a:ext cx="336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alibri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12795047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TextBox 8"/>
          <p:cNvSpPr txBox="1">
            <a:spLocks noChangeArrowheads="1"/>
          </p:cNvSpPr>
          <p:nvPr/>
        </p:nvSpPr>
        <p:spPr bwMode="auto">
          <a:xfrm>
            <a:off x="833438" y="1066800"/>
            <a:ext cx="70183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alibri" charset="0"/>
              </a:rPr>
              <a:t>Conclusion:</a:t>
            </a:r>
          </a:p>
          <a:p>
            <a:pPr eaLnBrk="1" hangingPunct="1"/>
            <a:r>
              <a:rPr lang="en-US">
                <a:latin typeface="Calibri" charset="0"/>
              </a:rPr>
              <a:t>Species diversity inhibits adaptation and diversification</a:t>
            </a:r>
          </a:p>
          <a:p>
            <a:pPr eaLnBrk="1" hangingPunct="1"/>
            <a:endParaRPr lang="en-US">
              <a:latin typeface="Calibri" charset="0"/>
            </a:endParaRPr>
          </a:p>
        </p:txBody>
      </p:sp>
      <p:pic>
        <p:nvPicPr>
          <p:cNvPr id="71684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08213"/>
            <a:ext cx="3429000" cy="318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Rectangle 11"/>
          <p:cNvSpPr>
            <a:spLocks noChangeArrowheads="1"/>
          </p:cNvSpPr>
          <p:nvPr/>
        </p:nvSpPr>
        <p:spPr bwMode="auto">
          <a:xfrm>
            <a:off x="1828800" y="2819400"/>
            <a:ext cx="304800" cy="22098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86" name="Rectangle 12"/>
          <p:cNvSpPr>
            <a:spLocks noChangeArrowheads="1"/>
          </p:cNvSpPr>
          <p:nvPr/>
        </p:nvSpPr>
        <p:spPr bwMode="auto">
          <a:xfrm>
            <a:off x="2590800" y="2895600"/>
            <a:ext cx="381000" cy="21336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1687" name="Rectangle 13"/>
          <p:cNvSpPr>
            <a:spLocks noChangeArrowheads="1"/>
          </p:cNvSpPr>
          <p:nvPr/>
        </p:nvSpPr>
        <p:spPr bwMode="auto">
          <a:xfrm>
            <a:off x="3352800" y="2286000"/>
            <a:ext cx="381000" cy="2667000"/>
          </a:xfrm>
          <a:prstGeom prst="rect">
            <a:avLst/>
          </a:prstGeom>
          <a:solidFill>
            <a:srgbClr val="FFFFFF"/>
          </a:solidFill>
          <a:ln w="9525">
            <a:solidFill>
              <a:srgbClr val="FFFF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1688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2279650"/>
            <a:ext cx="3600450" cy="313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83038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251520" y="361151"/>
            <a:ext cx="8697913" cy="523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88" tIns="45696" rIns="91388" bIns="45696">
            <a:prstTxWarp prst="textNoShape">
              <a:avLst/>
            </a:prstTxWarp>
            <a:spAutoFit/>
          </a:bodyPr>
          <a:lstStyle/>
          <a:p>
            <a:r>
              <a:rPr lang="en-US" sz="2800" dirty="0" smtClean="0">
                <a:solidFill>
                  <a:srgbClr val="000090"/>
                </a:solidFill>
              </a:rPr>
              <a:t>B) Evidence</a:t>
            </a:r>
            <a:endParaRPr lang="en-US" sz="2800" dirty="0">
              <a:solidFill>
                <a:srgbClr val="000090"/>
              </a:solidFill>
            </a:endParaRPr>
          </a:p>
        </p:txBody>
      </p:sp>
      <p:sp>
        <p:nvSpPr>
          <p:cNvPr id="131075" name="Text Box 3"/>
          <p:cNvSpPr txBox="1">
            <a:spLocks noChangeArrowheads="1"/>
          </p:cNvSpPr>
          <p:nvPr/>
        </p:nvSpPr>
        <p:spPr bwMode="auto">
          <a:xfrm>
            <a:off x="251520" y="1225247"/>
            <a:ext cx="8568952" cy="57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88" tIns="45696" rIns="91388" bIns="45696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Construct simplified communities, </a:t>
            </a:r>
            <a:endParaRPr lang="en-US" sz="2400" dirty="0" smtClean="0"/>
          </a:p>
          <a:p>
            <a:r>
              <a:rPr lang="en-US" sz="2400" dirty="0" smtClean="0"/>
              <a:t>manipulate </a:t>
            </a:r>
            <a:r>
              <a:rPr lang="en-US" sz="2400" dirty="0"/>
              <a:t>conditions, track </a:t>
            </a:r>
            <a:endParaRPr lang="en-US" sz="2400" dirty="0" smtClean="0"/>
          </a:p>
          <a:p>
            <a:r>
              <a:rPr lang="en-US" sz="2400" dirty="0" smtClean="0"/>
              <a:t>evolution</a:t>
            </a:r>
            <a:r>
              <a:rPr lang="en-US" sz="2400" dirty="0"/>
              <a:t>: experiments with </a:t>
            </a:r>
            <a:endParaRPr lang="en-US" sz="2400" dirty="0" smtClean="0"/>
          </a:p>
          <a:p>
            <a:r>
              <a:rPr lang="en-US" sz="2400" dirty="0" smtClean="0"/>
              <a:t>tree</a:t>
            </a:r>
            <a:r>
              <a:rPr lang="en-US" sz="2400" dirty="0"/>
              <a:t>-hole bacteria</a:t>
            </a:r>
          </a:p>
          <a:p>
            <a:endParaRPr lang="en-US" sz="2400" dirty="0">
              <a:solidFill>
                <a:srgbClr val="660066"/>
              </a:solidFill>
            </a:endParaRPr>
          </a:p>
          <a:p>
            <a:pPr defTabSz="453897">
              <a:spcAft>
                <a:spcPts val="1200"/>
              </a:spcAft>
            </a:pPr>
            <a:endParaRPr lang="en-US" sz="2400" dirty="0">
              <a:ea typeface="ＭＳ Ｐゴシック" pitchFamily="112" charset="-128"/>
              <a:cs typeface="ＭＳ Ｐゴシック" pitchFamily="112" charset="-128"/>
            </a:endParaRPr>
          </a:p>
          <a:p>
            <a:pPr defTabSz="453897">
              <a:spcAft>
                <a:spcPts val="1200"/>
              </a:spcAft>
            </a:pPr>
            <a:r>
              <a:rPr lang="en-US" sz="2400" dirty="0" smtClean="0">
                <a:ea typeface="ＭＳ Ｐゴシック" pitchFamily="112" charset="-128"/>
                <a:cs typeface="ＭＳ Ｐゴシック" pitchFamily="112" charset="-128"/>
              </a:rPr>
              <a:t>Bacteria </a:t>
            </a:r>
            <a:r>
              <a:rPr lang="en-US" sz="2400" dirty="0">
                <a:ea typeface="ＭＳ Ｐゴシック" pitchFamily="112" charset="-128"/>
                <a:cs typeface="ＭＳ Ｐゴシック" pitchFamily="112" charset="-128"/>
              </a:rPr>
              <a:t>from beach tree-holes:</a:t>
            </a:r>
          </a:p>
          <a:p>
            <a:pPr defTabSz="453897">
              <a:spcAft>
                <a:spcPts val="1200"/>
              </a:spcAft>
            </a:pPr>
            <a:r>
              <a:rPr lang="en-US" sz="2400" dirty="0">
                <a:ea typeface="ＭＳ Ｐゴシック" pitchFamily="112" charset="-128"/>
                <a:cs typeface="ＭＳ Ｐゴシック" pitchFamily="112" charset="-128"/>
              </a:rPr>
              <a:t>	culture on beech tea in the lab</a:t>
            </a:r>
          </a:p>
          <a:p>
            <a:pPr defTabSz="453897">
              <a:spcAft>
                <a:spcPts val="1200"/>
              </a:spcAft>
            </a:pPr>
            <a:r>
              <a:rPr lang="en-US" sz="2400" dirty="0">
                <a:ea typeface="ＭＳ Ｐゴシック" pitchFamily="112" charset="-128"/>
                <a:cs typeface="ＭＳ Ｐゴシック" pitchFamily="112" charset="-128"/>
              </a:rPr>
              <a:t>	rapid generation times</a:t>
            </a:r>
          </a:p>
          <a:p>
            <a:pPr defTabSz="453897">
              <a:spcAft>
                <a:spcPts val="1200"/>
              </a:spcAft>
            </a:pPr>
            <a:r>
              <a:rPr lang="en-US" sz="2400" dirty="0">
                <a:ea typeface="ＭＳ Ｐゴシック" pitchFamily="112" charset="-128"/>
                <a:cs typeface="ＭＳ Ｐゴシック" pitchFamily="112" charset="-128"/>
              </a:rPr>
              <a:t>	diverse communities</a:t>
            </a:r>
          </a:p>
          <a:p>
            <a:endParaRPr lang="en-US" sz="2400" dirty="0" smtClean="0">
              <a:solidFill>
                <a:srgbClr val="660066"/>
              </a:solidFill>
            </a:endParaRPr>
          </a:p>
          <a:p>
            <a:pPr defTabSz="453897">
              <a:lnSpc>
                <a:spcPct val="80000"/>
              </a:lnSpc>
              <a:spcAft>
                <a:spcPts val="1200"/>
              </a:spcAft>
            </a:pPr>
            <a:endParaRPr lang="en-US" sz="2400" dirty="0" smtClean="0">
              <a:ea typeface="ＭＳ Ｐゴシック" pitchFamily="112" charset="-128"/>
              <a:cs typeface="ＭＳ Ｐゴシック" pitchFamily="112" charset="-128"/>
            </a:endParaRPr>
          </a:p>
          <a:p>
            <a:endParaRPr lang="en-US" sz="2400" dirty="0"/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72339" y="-30995"/>
            <a:ext cx="187166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7003040"/>
              </p:ext>
            </p:extLst>
          </p:nvPr>
        </p:nvGraphicFramePr>
        <p:xfrm>
          <a:off x="5508106" y="0"/>
          <a:ext cx="1752600" cy="224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" name="Document" r:id="rId5" imgW="1270000" imgH="1625600" progId="Word.Document.12">
                  <p:link updateAutomatic="1"/>
                </p:oleObj>
              </mc:Choice>
              <mc:Fallback>
                <p:oleObj name="Document" r:id="rId5" imgW="1270000" imgH="16256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106" y="0"/>
                        <a:ext cx="1752600" cy="224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7" descr="CIMG2894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3501008"/>
            <a:ext cx="35814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10" b="89977" l="9916" r="899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20072" y="1878004"/>
            <a:ext cx="2808312" cy="2631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467600" y="2057402"/>
            <a:ext cx="1676400" cy="232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590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5" name="TextBox 3"/>
          <p:cNvSpPr txBox="1">
            <a:spLocks noChangeArrowheads="1"/>
          </p:cNvSpPr>
          <p:nvPr/>
        </p:nvSpPr>
        <p:spPr bwMode="auto">
          <a:xfrm>
            <a:off x="461963" y="368302"/>
            <a:ext cx="2625725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88" tIns="45696" rIns="91388" bIns="45696">
            <a:prstTxWarp prst="textNoShape">
              <a:avLst/>
            </a:prstTxWarp>
            <a:spAutoFit/>
          </a:bodyPr>
          <a:lstStyle/>
          <a:p>
            <a:pPr defTabSz="453897"/>
            <a:r>
              <a:rPr lang="en-US" sz="2800" b="1">
                <a:latin typeface="Calibri" pitchFamily="112" charset="0"/>
                <a:ea typeface="ＭＳ Ｐゴシック" pitchFamily="112" charset="-128"/>
                <a:cs typeface="ＭＳ Ｐゴシック" pitchFamily="112" charset="-128"/>
              </a:rPr>
              <a:t>The Experiment:</a:t>
            </a:r>
          </a:p>
          <a:p>
            <a:pPr defTabSz="453897"/>
            <a:endParaRPr lang="en-US">
              <a:latin typeface="Calibri" pitchFamily="112" charset="0"/>
              <a:ea typeface="ＭＳ Ｐゴシック" pitchFamily="112" charset="-128"/>
              <a:cs typeface="ＭＳ Ｐゴシック" pitchFamily="112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1447800"/>
            <a:ext cx="2590800" cy="990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1) Isolate species from tree-hole extracts</a:t>
            </a:r>
          </a:p>
        </p:txBody>
      </p:sp>
      <p:graphicFrame>
        <p:nvGraphicFramePr>
          <p:cNvPr id="16179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5825549"/>
              </p:ext>
            </p:extLst>
          </p:nvPr>
        </p:nvGraphicFramePr>
        <p:xfrm>
          <a:off x="683568" y="2636912"/>
          <a:ext cx="4062412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Document" r:id="rId4" imgW="3111500" imgH="3035300" progId="Word.Document.12">
                  <p:link updateAutomatic="1"/>
                </p:oleObj>
              </mc:Choice>
              <mc:Fallback>
                <p:oleObj name="Document" r:id="rId4" imgW="3111500" imgH="3035300" progId="Word.Document.12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636912"/>
                        <a:ext cx="4062412" cy="3962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797" name="Text Box 11"/>
          <p:cNvSpPr txBox="1">
            <a:spLocks noChangeArrowheads="1"/>
          </p:cNvSpPr>
          <p:nvPr/>
        </p:nvSpPr>
        <p:spPr bwMode="auto">
          <a:xfrm>
            <a:off x="735360" y="2636914"/>
            <a:ext cx="846138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88" tIns="45696" rIns="91388" bIns="45696">
            <a:prstTxWarp prst="textNoShape">
              <a:avLst/>
            </a:prstTxWarp>
          </a:bodyPr>
          <a:lstStyle/>
          <a:p>
            <a:r>
              <a:rPr lang="en-US" sz="1200" b="1">
                <a:latin typeface="Cambria" pitchFamily="112" charset="0"/>
              </a:rPr>
              <a:t>Species C</a:t>
            </a:r>
          </a:p>
        </p:txBody>
      </p:sp>
      <p:sp>
        <p:nvSpPr>
          <p:cNvPr id="161798" name="Text Box 12"/>
          <p:cNvSpPr txBox="1">
            <a:spLocks noChangeArrowheads="1"/>
          </p:cNvSpPr>
          <p:nvPr/>
        </p:nvSpPr>
        <p:spPr bwMode="auto">
          <a:xfrm>
            <a:off x="4011960" y="6307212"/>
            <a:ext cx="9906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88" tIns="45696" rIns="91388" bIns="45696">
            <a:prstTxWarp prst="textNoShape">
              <a:avLst/>
            </a:prstTxWarp>
          </a:bodyPr>
          <a:lstStyle/>
          <a:p>
            <a:r>
              <a:rPr lang="en-US" sz="1200" b="1">
                <a:latin typeface="Cambria" pitchFamily="112" charset="0"/>
              </a:rPr>
              <a:t>Species A</a:t>
            </a:r>
          </a:p>
        </p:txBody>
      </p:sp>
      <p:sp>
        <p:nvSpPr>
          <p:cNvPr id="161799" name="Text Box 13"/>
          <p:cNvSpPr txBox="1">
            <a:spLocks noChangeArrowheads="1"/>
          </p:cNvSpPr>
          <p:nvPr/>
        </p:nvSpPr>
        <p:spPr bwMode="auto">
          <a:xfrm>
            <a:off x="735360" y="6307212"/>
            <a:ext cx="9906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88" tIns="45696" rIns="91388" bIns="45696">
            <a:prstTxWarp prst="textNoShape">
              <a:avLst/>
            </a:prstTxWarp>
          </a:bodyPr>
          <a:lstStyle/>
          <a:p>
            <a:r>
              <a:rPr lang="en-US" sz="1200" b="1">
                <a:latin typeface="Cambria" pitchFamily="112" charset="0"/>
              </a:rPr>
              <a:t>Species E</a:t>
            </a:r>
            <a:endParaRPr lang="en-US" sz="1200" b="1">
              <a:latin typeface="Times New Roman" pitchFamily="112" charset="0"/>
            </a:endParaRPr>
          </a:p>
        </p:txBody>
      </p:sp>
      <p:sp>
        <p:nvSpPr>
          <p:cNvPr id="161800" name="Text Box 14"/>
          <p:cNvSpPr txBox="1">
            <a:spLocks noChangeArrowheads="1"/>
          </p:cNvSpPr>
          <p:nvPr/>
        </p:nvSpPr>
        <p:spPr bwMode="auto">
          <a:xfrm>
            <a:off x="4031011" y="2636914"/>
            <a:ext cx="97155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88" tIns="45696" rIns="91388" bIns="45696">
            <a:prstTxWarp prst="textNoShape">
              <a:avLst/>
            </a:prstTxWarp>
          </a:bodyPr>
          <a:lstStyle/>
          <a:p>
            <a:r>
              <a:rPr lang="en-US" sz="1200" b="1">
                <a:latin typeface="Cambria" pitchFamily="112" charset="0"/>
              </a:rPr>
              <a:t>Species D</a:t>
            </a:r>
          </a:p>
        </p:txBody>
      </p:sp>
      <p:pic>
        <p:nvPicPr>
          <p:cNvPr id="9" name="Picture 8" descr="tree hole.jpg"/>
          <p:cNvPicPr>
            <a:picLocks noChangeAspect="1"/>
          </p:cNvPicPr>
          <p:nvPr/>
        </p:nvPicPr>
        <p:blipFill>
          <a:blip r:embed="rId6">
            <a:lum/>
          </a:blip>
          <a:stretch>
            <a:fillRect/>
          </a:stretch>
        </p:blipFill>
        <p:spPr>
          <a:xfrm rot="5400000">
            <a:off x="5232112" y="1040696"/>
            <a:ext cx="2784000" cy="2088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585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TextBox 3"/>
          <p:cNvSpPr txBox="1">
            <a:spLocks noChangeArrowheads="1"/>
          </p:cNvSpPr>
          <p:nvPr/>
        </p:nvSpPr>
        <p:spPr bwMode="auto">
          <a:xfrm>
            <a:off x="461963" y="368301"/>
            <a:ext cx="2628553" cy="1306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88" tIns="45696" rIns="91388" bIns="45696">
            <a:prstTxWarp prst="textNoShape">
              <a:avLst/>
            </a:prstTxWarp>
            <a:spAutoFit/>
          </a:bodyPr>
          <a:lstStyle/>
          <a:p>
            <a:pPr defTabSz="453897"/>
            <a:r>
              <a:rPr lang="en-US" sz="2800" b="1">
                <a:latin typeface="Calibri" pitchFamily="112" charset="0"/>
                <a:ea typeface="ＭＳ Ｐゴシック" pitchFamily="112" charset="-128"/>
                <a:cs typeface="ＭＳ Ｐゴシック" pitchFamily="112" charset="-128"/>
              </a:rPr>
              <a:t>The Experiment:</a:t>
            </a:r>
          </a:p>
          <a:p>
            <a:pPr defTabSz="453897"/>
            <a:endParaRPr lang="en-US" sz="2800" b="1">
              <a:latin typeface="Calibri" pitchFamily="112" charset="0"/>
              <a:ea typeface="ＭＳ Ｐゴシック" pitchFamily="112" charset="-128"/>
              <a:cs typeface="ＭＳ Ｐゴシック" pitchFamily="112" charset="-128"/>
            </a:endParaRPr>
          </a:p>
          <a:p>
            <a:pPr defTabSz="453897"/>
            <a:endParaRPr lang="en-US">
              <a:latin typeface="Calibri" pitchFamily="112" charset="0"/>
              <a:ea typeface="ＭＳ Ｐゴシック" pitchFamily="112" charset="-128"/>
              <a:cs typeface="ＭＳ Ｐゴシック" pitchFamily="112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1447800"/>
            <a:ext cx="2514600" cy="990600"/>
          </a:xfrm>
          <a:prstGeom prst="rect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1) Isolate species from tree-hole extracts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86200" y="1447800"/>
            <a:ext cx="2819400" cy="990600"/>
          </a:xfrm>
          <a:prstGeom prst="rect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defTabSz="455421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112" charset="0"/>
                <a:ea typeface="ＭＳ Ｐゴシック" pitchFamily="112" charset="-128"/>
                <a:cs typeface="ＭＳ Ｐゴシック" pitchFamily="112" charset="-128"/>
              </a:rPr>
              <a:t>2) Choose 5 species that   </a:t>
            </a:r>
          </a:p>
          <a:p>
            <a:pPr defTabSz="455421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112" charset="0"/>
                <a:ea typeface="ＭＳ Ｐゴシック" pitchFamily="112" charset="-128"/>
                <a:cs typeface="ＭＳ Ｐゴシック" pitchFamily="112" charset="-128"/>
              </a:rPr>
              <a:t>     grow in beech tea</a:t>
            </a:r>
          </a:p>
        </p:txBody>
      </p:sp>
      <p:sp>
        <p:nvSpPr>
          <p:cNvPr id="7" name="Striped Right Arrow 6"/>
          <p:cNvSpPr/>
          <p:nvPr/>
        </p:nvSpPr>
        <p:spPr>
          <a:xfrm>
            <a:off x="3071815" y="1828800"/>
            <a:ext cx="661987" cy="228600"/>
          </a:xfrm>
          <a:prstGeom prst="stripedRightArrow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endParaRPr lang="en-US" sz="1800" dirty="0">
              <a:solidFill>
                <a:srgbClr val="FFFFFF"/>
              </a:solidFill>
              <a:latin typeface="Calibri" pitchFamily="-48" charset="0"/>
              <a:ea typeface="ＭＳ Ｐゴシック" pitchFamily="-48" charset="-128"/>
              <a:cs typeface="ＭＳ Ｐゴシック" pitchFamily="-48" charset="-128"/>
            </a:endParaRPr>
          </a:p>
        </p:txBody>
      </p:sp>
      <p:pic>
        <p:nvPicPr>
          <p:cNvPr id="163846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1" y="2971802"/>
            <a:ext cx="4419600" cy="279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281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extBox 3"/>
          <p:cNvSpPr txBox="1">
            <a:spLocks noChangeArrowheads="1"/>
          </p:cNvSpPr>
          <p:nvPr/>
        </p:nvSpPr>
        <p:spPr bwMode="auto">
          <a:xfrm>
            <a:off x="461963" y="368301"/>
            <a:ext cx="2628553" cy="1306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88" tIns="45696" rIns="91388" bIns="45696">
            <a:prstTxWarp prst="textNoShape">
              <a:avLst/>
            </a:prstTxWarp>
            <a:spAutoFit/>
          </a:bodyPr>
          <a:lstStyle/>
          <a:p>
            <a:pPr defTabSz="453897"/>
            <a:r>
              <a:rPr lang="en-US" sz="2800" b="1">
                <a:latin typeface="Calibri" pitchFamily="112" charset="0"/>
                <a:ea typeface="ＭＳ Ｐゴシック" pitchFamily="112" charset="-128"/>
                <a:cs typeface="ＭＳ Ｐゴシック" pitchFamily="112" charset="-128"/>
              </a:rPr>
              <a:t>The Experiment:</a:t>
            </a:r>
          </a:p>
          <a:p>
            <a:pPr defTabSz="453897"/>
            <a:endParaRPr lang="en-US" sz="2800" b="1">
              <a:latin typeface="Calibri" pitchFamily="112" charset="0"/>
              <a:ea typeface="ＭＳ Ｐゴシック" pitchFamily="112" charset="-128"/>
              <a:cs typeface="ＭＳ Ｐゴシック" pitchFamily="112" charset="-128"/>
            </a:endParaRPr>
          </a:p>
          <a:p>
            <a:pPr defTabSz="453897"/>
            <a:endParaRPr lang="en-US">
              <a:latin typeface="Calibri" pitchFamily="112" charset="0"/>
              <a:ea typeface="ＭＳ Ｐゴシック" pitchFamily="112" charset="-128"/>
              <a:cs typeface="ＭＳ Ｐゴシック" pitchFamily="112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00800" y="2819400"/>
            <a:ext cx="2209800" cy="990600"/>
          </a:xfrm>
          <a:prstGeom prst="rect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3) Store initial </a:t>
            </a:r>
          </a:p>
          <a:p>
            <a:pPr algn="ctr" defTabSz="456944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strains at -80</a:t>
            </a:r>
          </a:p>
        </p:txBody>
      </p:sp>
      <p:sp>
        <p:nvSpPr>
          <p:cNvPr id="9" name="Striped Right Arrow 8"/>
          <p:cNvSpPr/>
          <p:nvPr/>
        </p:nvSpPr>
        <p:spPr>
          <a:xfrm rot="2476802">
            <a:off x="6781800" y="2171700"/>
            <a:ext cx="661988" cy="228600"/>
          </a:xfrm>
          <a:prstGeom prst="stripedRightArrow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endParaRPr lang="en-US" sz="1800" dirty="0">
              <a:solidFill>
                <a:srgbClr val="FFFFFF"/>
              </a:solidFill>
              <a:latin typeface="Calibri" pitchFamily="-48" charset="0"/>
              <a:ea typeface="ＭＳ Ｐゴシック" pitchFamily="-48" charset="-128"/>
              <a:cs typeface="ＭＳ Ｐゴシック" pitchFamily="-48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57200" y="1447800"/>
            <a:ext cx="2514600" cy="990600"/>
          </a:xfrm>
          <a:prstGeom prst="rect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1) Isolate species from tree-hole extracts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86200" y="1447800"/>
            <a:ext cx="2819400" cy="990600"/>
          </a:xfrm>
          <a:prstGeom prst="rect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defTabSz="455421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112" charset="0"/>
                <a:ea typeface="ＭＳ Ｐゴシック" pitchFamily="112" charset="-128"/>
                <a:cs typeface="ＭＳ Ｐゴシック" pitchFamily="112" charset="-128"/>
              </a:rPr>
              <a:t>2) Choose 5 species that   </a:t>
            </a:r>
          </a:p>
          <a:p>
            <a:pPr defTabSz="455421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112" charset="0"/>
                <a:ea typeface="ＭＳ Ｐゴシック" pitchFamily="112" charset="-128"/>
                <a:cs typeface="ＭＳ Ｐゴシック" pitchFamily="112" charset="-128"/>
              </a:rPr>
              <a:t>     grow in beech tea</a:t>
            </a:r>
          </a:p>
        </p:txBody>
      </p:sp>
      <p:sp>
        <p:nvSpPr>
          <p:cNvPr id="14" name="Striped Right Arrow 13"/>
          <p:cNvSpPr/>
          <p:nvPr/>
        </p:nvSpPr>
        <p:spPr>
          <a:xfrm>
            <a:off x="3071815" y="1828800"/>
            <a:ext cx="661987" cy="228600"/>
          </a:xfrm>
          <a:prstGeom prst="stripedRightArrow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endParaRPr lang="en-US" sz="1800" dirty="0">
              <a:solidFill>
                <a:srgbClr val="FFFFFF"/>
              </a:solidFill>
              <a:latin typeface="Calibri" pitchFamily="-48" charset="0"/>
              <a:ea typeface="ＭＳ Ｐゴシック" pitchFamily="-48" charset="-128"/>
              <a:cs typeface="ＭＳ Ｐゴシック" pitchFamily="-48" charset="-128"/>
            </a:endParaRPr>
          </a:p>
        </p:txBody>
      </p:sp>
      <p:pic>
        <p:nvPicPr>
          <p:cNvPr id="165896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3048001"/>
            <a:ext cx="2903538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356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ext Box 3"/>
          <p:cNvSpPr txBox="1">
            <a:spLocks noChangeArrowheads="1"/>
          </p:cNvSpPr>
          <p:nvPr/>
        </p:nvSpPr>
        <p:spPr bwMode="auto">
          <a:xfrm>
            <a:off x="237377" y="228600"/>
            <a:ext cx="8515868" cy="503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88" tIns="45696" rIns="91388" bIns="45696">
            <a:prstTxWarp prst="textNoShape">
              <a:avLst/>
            </a:prstTxWarp>
            <a:spAutoFit/>
          </a:bodyPr>
          <a:lstStyle/>
          <a:p>
            <a:pPr marL="453897" indent="-453897"/>
            <a:r>
              <a:rPr lang="en-US" sz="2400" dirty="0"/>
              <a:t>How do diverse </a:t>
            </a:r>
            <a:r>
              <a:rPr lang="en-US" sz="2400" dirty="0" smtClean="0"/>
              <a:t>communities respond to a new environment?</a:t>
            </a:r>
            <a:endParaRPr lang="en-US" sz="24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</p:txBody>
      </p:sp>
      <p:pic>
        <p:nvPicPr>
          <p:cNvPr id="3" name="Picture 2" descr="stomach-bacteria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5" y="1268618"/>
            <a:ext cx="4318537" cy="28804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268762"/>
            <a:ext cx="4104456" cy="290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8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TextBox 3"/>
          <p:cNvSpPr txBox="1">
            <a:spLocks noChangeArrowheads="1"/>
          </p:cNvSpPr>
          <p:nvPr/>
        </p:nvSpPr>
        <p:spPr bwMode="auto">
          <a:xfrm>
            <a:off x="461963" y="368301"/>
            <a:ext cx="2628553" cy="1306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88" tIns="45696" rIns="91388" bIns="45696">
            <a:prstTxWarp prst="textNoShape">
              <a:avLst/>
            </a:prstTxWarp>
            <a:spAutoFit/>
          </a:bodyPr>
          <a:lstStyle/>
          <a:p>
            <a:pPr defTabSz="453897"/>
            <a:r>
              <a:rPr lang="en-US" sz="2800" b="1">
                <a:latin typeface="Calibri" pitchFamily="112" charset="0"/>
                <a:ea typeface="ＭＳ Ｐゴシック" pitchFamily="112" charset="-128"/>
                <a:cs typeface="ＭＳ Ｐゴシック" pitchFamily="112" charset="-128"/>
              </a:rPr>
              <a:t>The Experiment:</a:t>
            </a:r>
          </a:p>
          <a:p>
            <a:pPr defTabSz="453897"/>
            <a:endParaRPr lang="en-US" sz="2800" b="1">
              <a:latin typeface="Calibri" pitchFamily="112" charset="0"/>
              <a:ea typeface="ＭＳ Ｐゴシック" pitchFamily="112" charset="-128"/>
              <a:cs typeface="ＭＳ Ｐゴシック" pitchFamily="112" charset="-128"/>
            </a:endParaRPr>
          </a:p>
          <a:p>
            <a:pPr defTabSz="453897"/>
            <a:endParaRPr lang="en-US">
              <a:latin typeface="Calibri" pitchFamily="112" charset="0"/>
              <a:ea typeface="ＭＳ Ｐゴシック" pitchFamily="112" charset="-128"/>
              <a:cs typeface="ＭＳ Ｐゴシック" pitchFamily="112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257801" y="4572000"/>
            <a:ext cx="3352800" cy="990600"/>
          </a:xfrm>
          <a:prstGeom prst="rect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4) Set up monocultures and species mixtures (5 </a:t>
            </a:r>
            <a:r>
              <a:rPr lang="en-US" sz="2000" dirty="0" err="1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spp</a:t>
            </a:r>
            <a:r>
              <a:rPr lang="en-US" sz="2000" dirty="0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)</a:t>
            </a:r>
          </a:p>
        </p:txBody>
      </p:sp>
      <p:sp>
        <p:nvSpPr>
          <p:cNvPr id="12" name="Striped Right Arrow 11"/>
          <p:cNvSpPr>
            <a:spLocks noChangeArrowheads="1"/>
          </p:cNvSpPr>
          <p:nvPr/>
        </p:nvSpPr>
        <p:spPr bwMode="auto">
          <a:xfrm rot="5400000">
            <a:off x="7234238" y="4102100"/>
            <a:ext cx="406400" cy="228600"/>
          </a:xfrm>
          <a:custGeom>
            <a:avLst/>
            <a:gdLst>
              <a:gd name="T0" fmla="*/ 292100 w 406400"/>
              <a:gd name="T1" fmla="*/ 0 h 228600"/>
              <a:gd name="T2" fmla="*/ 0 w 406400"/>
              <a:gd name="T3" fmla="*/ 114300 h 228600"/>
              <a:gd name="T4" fmla="*/ 292100 w 406400"/>
              <a:gd name="T5" fmla="*/ 228600 h 228600"/>
              <a:gd name="T6" fmla="*/ 406400 w 406400"/>
              <a:gd name="T7" fmla="*/ 114300 h 228600"/>
              <a:gd name="T8" fmla="*/ 3 60000 65536"/>
              <a:gd name="T9" fmla="*/ 2 60000 65536"/>
              <a:gd name="T10" fmla="*/ 1 60000 65536"/>
              <a:gd name="T11" fmla="*/ 0 60000 65536"/>
              <a:gd name="T12" fmla="*/ 35719 w 406400"/>
              <a:gd name="T13" fmla="*/ 57150 h 228600"/>
              <a:gd name="T14" fmla="*/ 349250 w 406400"/>
              <a:gd name="T15" fmla="*/ 171450 h 228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6400" h="228600">
                <a:moveTo>
                  <a:pt x="0" y="57150"/>
                </a:moveTo>
                <a:lnTo>
                  <a:pt x="7144" y="57150"/>
                </a:lnTo>
                <a:lnTo>
                  <a:pt x="7144" y="171450"/>
                </a:lnTo>
                <a:lnTo>
                  <a:pt x="0" y="171450"/>
                </a:lnTo>
                <a:close/>
                <a:moveTo>
                  <a:pt x="14288" y="57150"/>
                </a:moveTo>
                <a:lnTo>
                  <a:pt x="28575" y="57150"/>
                </a:lnTo>
                <a:lnTo>
                  <a:pt x="28575" y="171450"/>
                </a:lnTo>
                <a:lnTo>
                  <a:pt x="14288" y="171450"/>
                </a:lnTo>
                <a:close/>
                <a:moveTo>
                  <a:pt x="35719" y="57150"/>
                </a:moveTo>
                <a:lnTo>
                  <a:pt x="292100" y="57150"/>
                </a:lnTo>
                <a:lnTo>
                  <a:pt x="292100" y="0"/>
                </a:lnTo>
                <a:lnTo>
                  <a:pt x="406400" y="114300"/>
                </a:lnTo>
                <a:lnTo>
                  <a:pt x="292100" y="228600"/>
                </a:lnTo>
                <a:lnTo>
                  <a:pt x="292100" y="171450"/>
                </a:lnTo>
                <a:lnTo>
                  <a:pt x="35719" y="171450"/>
                </a:lnTo>
                <a:close/>
              </a:path>
            </a:pathLst>
          </a:custGeom>
          <a:solidFill>
            <a:srgbClr val="00664D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rot="10800000" vert="eaVert"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endParaRPr lang="en-US" sz="1800" dirty="0">
              <a:solidFill>
                <a:srgbClr val="FFFFFF"/>
              </a:solidFill>
              <a:latin typeface="Calibri" pitchFamily="-48" charset="0"/>
              <a:ea typeface="ＭＳ Ｐゴシック" pitchFamily="-48" charset="-128"/>
              <a:cs typeface="ＭＳ Ｐゴシック" pitchFamily="-48" charset="-12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57801" y="5715000"/>
            <a:ext cx="3352800" cy="762000"/>
          </a:xfrm>
          <a:prstGeom prst="rect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4 replicates. Regular dilutions to maintain active growth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400800" y="2819400"/>
            <a:ext cx="2209800" cy="990600"/>
          </a:xfrm>
          <a:prstGeom prst="rect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3) Store initial </a:t>
            </a:r>
          </a:p>
          <a:p>
            <a:pPr algn="ctr" defTabSz="456944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strains at -80</a:t>
            </a:r>
          </a:p>
        </p:txBody>
      </p:sp>
      <p:sp>
        <p:nvSpPr>
          <p:cNvPr id="19" name="Striped Right Arrow 18"/>
          <p:cNvSpPr/>
          <p:nvPr/>
        </p:nvSpPr>
        <p:spPr>
          <a:xfrm rot="2476802">
            <a:off x="6781800" y="2171700"/>
            <a:ext cx="661988" cy="228600"/>
          </a:xfrm>
          <a:prstGeom prst="stripedRightArrow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endParaRPr lang="en-US" sz="1800" dirty="0">
              <a:solidFill>
                <a:srgbClr val="FFFFFF"/>
              </a:solidFill>
              <a:latin typeface="Calibri" pitchFamily="-48" charset="0"/>
              <a:ea typeface="ＭＳ Ｐゴシック" pitchFamily="-48" charset="-128"/>
              <a:cs typeface="ＭＳ Ｐゴシック" pitchFamily="-48" charset="-12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7200" y="1447800"/>
            <a:ext cx="2514600" cy="990600"/>
          </a:xfrm>
          <a:prstGeom prst="rect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1) Isolate species from tree-hole extracts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886200" y="1447800"/>
            <a:ext cx="2819400" cy="990600"/>
          </a:xfrm>
          <a:prstGeom prst="rect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defTabSz="455421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112" charset="0"/>
                <a:ea typeface="ＭＳ Ｐゴシック" pitchFamily="112" charset="-128"/>
                <a:cs typeface="ＭＳ Ｐゴシック" pitchFamily="112" charset="-128"/>
              </a:rPr>
              <a:t>2) Choose 5 species that   </a:t>
            </a:r>
          </a:p>
          <a:p>
            <a:pPr defTabSz="455421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112" charset="0"/>
                <a:ea typeface="ＭＳ Ｐゴシック" pitchFamily="112" charset="-128"/>
                <a:cs typeface="ＭＳ Ｐゴシック" pitchFamily="112" charset="-128"/>
              </a:rPr>
              <a:t>     grow in beech tea</a:t>
            </a:r>
          </a:p>
        </p:txBody>
      </p:sp>
      <p:sp>
        <p:nvSpPr>
          <p:cNvPr id="22" name="Striped Right Arrow 21"/>
          <p:cNvSpPr/>
          <p:nvPr/>
        </p:nvSpPr>
        <p:spPr>
          <a:xfrm>
            <a:off x="3071815" y="1828800"/>
            <a:ext cx="661987" cy="228600"/>
          </a:xfrm>
          <a:prstGeom prst="stripedRightArrow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endParaRPr lang="en-US" sz="1800" dirty="0">
              <a:solidFill>
                <a:srgbClr val="FFFFFF"/>
              </a:solidFill>
              <a:latin typeface="Calibri" pitchFamily="-48" charset="0"/>
              <a:ea typeface="ＭＳ Ｐゴシック" pitchFamily="-48" charset="-128"/>
              <a:cs typeface="ＭＳ Ｐゴシック" pitchFamily="-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3399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extBox 3"/>
          <p:cNvSpPr txBox="1">
            <a:spLocks noChangeArrowheads="1"/>
          </p:cNvSpPr>
          <p:nvPr/>
        </p:nvSpPr>
        <p:spPr bwMode="auto">
          <a:xfrm>
            <a:off x="461963" y="368301"/>
            <a:ext cx="2628553" cy="1306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88" tIns="45696" rIns="91388" bIns="45696">
            <a:prstTxWarp prst="textNoShape">
              <a:avLst/>
            </a:prstTxWarp>
            <a:spAutoFit/>
          </a:bodyPr>
          <a:lstStyle/>
          <a:p>
            <a:pPr defTabSz="453897"/>
            <a:r>
              <a:rPr lang="en-US" sz="2800" b="1">
                <a:latin typeface="Calibri" pitchFamily="112" charset="0"/>
                <a:ea typeface="ＭＳ Ｐゴシック" pitchFamily="112" charset="-128"/>
                <a:cs typeface="ＭＳ Ｐゴシック" pitchFamily="112" charset="-128"/>
              </a:rPr>
              <a:t>The Experiment:</a:t>
            </a:r>
          </a:p>
          <a:p>
            <a:pPr defTabSz="453897"/>
            <a:endParaRPr lang="en-US" sz="2800" b="1">
              <a:latin typeface="Calibri" pitchFamily="112" charset="0"/>
              <a:ea typeface="ＭＳ Ｐゴシック" pitchFamily="112" charset="-128"/>
              <a:cs typeface="ＭＳ Ｐゴシック" pitchFamily="112" charset="-128"/>
            </a:endParaRPr>
          </a:p>
          <a:p>
            <a:pPr defTabSz="453897"/>
            <a:endParaRPr lang="en-US">
              <a:latin typeface="Calibri" pitchFamily="112" charset="0"/>
              <a:ea typeface="ＭＳ Ｐゴシック" pitchFamily="112" charset="-128"/>
              <a:cs typeface="ＭＳ Ｐゴシック" pitchFamily="112" charset="-128"/>
            </a:endParaRPr>
          </a:p>
        </p:txBody>
      </p:sp>
      <p:sp>
        <p:nvSpPr>
          <p:cNvPr id="2" name="Striped Right Arrow 12"/>
          <p:cNvSpPr/>
          <p:nvPr/>
        </p:nvSpPr>
        <p:spPr>
          <a:xfrm rot="10800000">
            <a:off x="4267200" y="5041900"/>
            <a:ext cx="622300" cy="228600"/>
          </a:xfrm>
          <a:prstGeom prst="stripedRightArrow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endParaRPr lang="en-US" sz="1800" dirty="0">
              <a:solidFill>
                <a:srgbClr val="FFFFFF"/>
              </a:solidFill>
              <a:latin typeface="Calibri" pitchFamily="-48" charset="0"/>
              <a:ea typeface="ＭＳ Ｐゴシック" pitchFamily="-48" charset="-128"/>
              <a:cs typeface="ＭＳ Ｐゴシック" pitchFamily="-48" charset="-128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447800" y="4648200"/>
            <a:ext cx="2514600" cy="990600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5) Have they adapted to lab beech tea?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7800" y="5791200"/>
            <a:ext cx="2590800" cy="685800"/>
          </a:xfrm>
          <a:prstGeom prst="rect">
            <a:avLst/>
          </a:prstGeom>
          <a:solidFill>
            <a:srgbClr val="800000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Compare monoculture &amp; </a:t>
            </a:r>
            <a:r>
              <a:rPr lang="en-US" sz="2000" dirty="0" err="1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polyculture</a:t>
            </a:r>
            <a:r>
              <a:rPr lang="en-US" sz="2000" dirty="0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257801" y="4572000"/>
            <a:ext cx="3352800" cy="990600"/>
          </a:xfrm>
          <a:prstGeom prst="rect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4) Set up monocultures and species mixtures (5 </a:t>
            </a:r>
            <a:r>
              <a:rPr lang="en-US" sz="2000" dirty="0" err="1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spp</a:t>
            </a:r>
            <a:r>
              <a:rPr lang="en-US" sz="2000" dirty="0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)</a:t>
            </a:r>
          </a:p>
        </p:txBody>
      </p:sp>
      <p:sp>
        <p:nvSpPr>
          <p:cNvPr id="17" name="Striped Right Arrow 11"/>
          <p:cNvSpPr>
            <a:spLocks noChangeArrowheads="1"/>
          </p:cNvSpPr>
          <p:nvPr/>
        </p:nvSpPr>
        <p:spPr bwMode="auto">
          <a:xfrm rot="5400000">
            <a:off x="7234238" y="4102100"/>
            <a:ext cx="406400" cy="228600"/>
          </a:xfrm>
          <a:custGeom>
            <a:avLst/>
            <a:gdLst>
              <a:gd name="T0" fmla="*/ 292100 w 406400"/>
              <a:gd name="T1" fmla="*/ 0 h 228600"/>
              <a:gd name="T2" fmla="*/ 0 w 406400"/>
              <a:gd name="T3" fmla="*/ 114300 h 228600"/>
              <a:gd name="T4" fmla="*/ 292100 w 406400"/>
              <a:gd name="T5" fmla="*/ 228600 h 228600"/>
              <a:gd name="T6" fmla="*/ 406400 w 406400"/>
              <a:gd name="T7" fmla="*/ 114300 h 228600"/>
              <a:gd name="T8" fmla="*/ 3 60000 65536"/>
              <a:gd name="T9" fmla="*/ 2 60000 65536"/>
              <a:gd name="T10" fmla="*/ 1 60000 65536"/>
              <a:gd name="T11" fmla="*/ 0 60000 65536"/>
              <a:gd name="T12" fmla="*/ 35719 w 406400"/>
              <a:gd name="T13" fmla="*/ 57150 h 228600"/>
              <a:gd name="T14" fmla="*/ 349250 w 406400"/>
              <a:gd name="T15" fmla="*/ 171450 h 228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6400" h="228600">
                <a:moveTo>
                  <a:pt x="0" y="57150"/>
                </a:moveTo>
                <a:lnTo>
                  <a:pt x="7144" y="57150"/>
                </a:lnTo>
                <a:lnTo>
                  <a:pt x="7144" y="171450"/>
                </a:lnTo>
                <a:lnTo>
                  <a:pt x="0" y="171450"/>
                </a:lnTo>
                <a:close/>
                <a:moveTo>
                  <a:pt x="14288" y="57150"/>
                </a:moveTo>
                <a:lnTo>
                  <a:pt x="28575" y="57150"/>
                </a:lnTo>
                <a:lnTo>
                  <a:pt x="28575" y="171450"/>
                </a:lnTo>
                <a:lnTo>
                  <a:pt x="14288" y="171450"/>
                </a:lnTo>
                <a:close/>
                <a:moveTo>
                  <a:pt x="35719" y="57150"/>
                </a:moveTo>
                <a:lnTo>
                  <a:pt x="292100" y="57150"/>
                </a:lnTo>
                <a:lnTo>
                  <a:pt x="292100" y="0"/>
                </a:lnTo>
                <a:lnTo>
                  <a:pt x="406400" y="114300"/>
                </a:lnTo>
                <a:lnTo>
                  <a:pt x="292100" y="228600"/>
                </a:lnTo>
                <a:lnTo>
                  <a:pt x="292100" y="171450"/>
                </a:lnTo>
                <a:lnTo>
                  <a:pt x="35719" y="171450"/>
                </a:lnTo>
                <a:close/>
              </a:path>
            </a:pathLst>
          </a:custGeom>
          <a:solidFill>
            <a:srgbClr val="00664D"/>
          </a:solidFill>
          <a:ln w="9525">
            <a:noFill/>
            <a:miter lim="800000"/>
            <a:headEnd/>
            <a:tailEnd/>
          </a:ln>
          <a:effectLst>
            <a:outerShdw blurRad="40000" dist="23000" dir="5400000" rotWithShape="0">
              <a:srgbClr val="000000">
                <a:alpha val="34999"/>
              </a:srgbClr>
            </a:outerShdw>
          </a:effectLst>
        </p:spPr>
        <p:txBody>
          <a:bodyPr rot="10800000" vert="eaVert"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endParaRPr lang="en-US" sz="1800" dirty="0">
              <a:solidFill>
                <a:srgbClr val="FFFFFF"/>
              </a:solidFill>
              <a:latin typeface="Calibri" pitchFamily="-48" charset="0"/>
              <a:ea typeface="ＭＳ Ｐゴシック" pitchFamily="-48" charset="-128"/>
              <a:cs typeface="ＭＳ Ｐゴシック" pitchFamily="-48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57801" y="5715000"/>
            <a:ext cx="3352800" cy="762000"/>
          </a:xfrm>
          <a:prstGeom prst="rect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4 replicates. Regular dilutions to maintain active growth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400800" y="2819400"/>
            <a:ext cx="2209800" cy="990600"/>
          </a:xfrm>
          <a:prstGeom prst="rect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3) Store initial </a:t>
            </a:r>
          </a:p>
          <a:p>
            <a:pPr algn="ctr" defTabSz="456944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strains at -80</a:t>
            </a:r>
          </a:p>
        </p:txBody>
      </p:sp>
      <p:sp>
        <p:nvSpPr>
          <p:cNvPr id="20" name="Striped Right Arrow 19"/>
          <p:cNvSpPr/>
          <p:nvPr/>
        </p:nvSpPr>
        <p:spPr>
          <a:xfrm rot="2476802">
            <a:off x="6781800" y="2171700"/>
            <a:ext cx="661988" cy="228600"/>
          </a:xfrm>
          <a:prstGeom prst="stripedRightArrow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endParaRPr lang="en-US" sz="1800" dirty="0">
              <a:solidFill>
                <a:srgbClr val="FFFFFF"/>
              </a:solidFill>
              <a:latin typeface="Calibri" pitchFamily="-48" charset="0"/>
              <a:ea typeface="ＭＳ Ｐゴシック" pitchFamily="-48" charset="-128"/>
              <a:cs typeface="ＭＳ Ｐゴシック" pitchFamily="-48" charset="-12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7200" y="1447800"/>
            <a:ext cx="2514600" cy="990600"/>
          </a:xfrm>
          <a:prstGeom prst="rect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-48" charset="0"/>
                <a:ea typeface="ＭＳ Ｐゴシック" pitchFamily="-48" charset="-128"/>
                <a:cs typeface="ＭＳ Ｐゴシック" pitchFamily="-48" charset="-128"/>
              </a:rPr>
              <a:t>1) Isolate species from tree-hole extracts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886200" y="1447800"/>
            <a:ext cx="2819400" cy="990600"/>
          </a:xfrm>
          <a:prstGeom prst="rect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defTabSz="455421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112" charset="0"/>
                <a:ea typeface="ＭＳ Ｐゴシック" pitchFamily="112" charset="-128"/>
                <a:cs typeface="ＭＳ Ｐゴシック" pitchFamily="112" charset="-128"/>
              </a:rPr>
              <a:t>2) Choose 5 species that   </a:t>
            </a:r>
          </a:p>
          <a:p>
            <a:pPr defTabSz="455421">
              <a:defRPr/>
            </a:pPr>
            <a:r>
              <a:rPr lang="en-US" sz="2000" dirty="0">
                <a:solidFill>
                  <a:srgbClr val="FFFFFF"/>
                </a:solidFill>
                <a:latin typeface="Calibri" pitchFamily="112" charset="0"/>
                <a:ea typeface="ＭＳ Ｐゴシック" pitchFamily="112" charset="-128"/>
                <a:cs typeface="ＭＳ Ｐゴシック" pitchFamily="112" charset="-128"/>
              </a:rPr>
              <a:t>     grow in beech tea</a:t>
            </a:r>
          </a:p>
        </p:txBody>
      </p:sp>
      <p:sp>
        <p:nvSpPr>
          <p:cNvPr id="23" name="Striped Right Arrow 22"/>
          <p:cNvSpPr/>
          <p:nvPr/>
        </p:nvSpPr>
        <p:spPr>
          <a:xfrm>
            <a:off x="3071815" y="1828800"/>
            <a:ext cx="661987" cy="228600"/>
          </a:xfrm>
          <a:prstGeom prst="stripedRightArrow">
            <a:avLst/>
          </a:prstGeom>
          <a:solidFill>
            <a:srgbClr val="0066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88" tIns="45696" rIns="91388" bIns="45696" anchor="ctr">
            <a:prstTxWarp prst="textNoShape">
              <a:avLst/>
            </a:prstTxWarp>
          </a:bodyPr>
          <a:lstStyle/>
          <a:p>
            <a:pPr algn="ctr" defTabSz="456944">
              <a:defRPr/>
            </a:pPr>
            <a:endParaRPr lang="en-US" sz="1800" dirty="0">
              <a:solidFill>
                <a:srgbClr val="FFFFFF"/>
              </a:solidFill>
              <a:latin typeface="Calibri" pitchFamily="-48" charset="0"/>
              <a:ea typeface="ＭＳ Ｐゴシック" pitchFamily="-48" charset="-128"/>
              <a:cs typeface="ＭＳ Ｐゴシック" pitchFamily="-4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4900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TextBox 3"/>
          <p:cNvSpPr txBox="1">
            <a:spLocks noChangeArrowheads="1"/>
          </p:cNvSpPr>
          <p:nvPr/>
        </p:nvSpPr>
        <p:spPr bwMode="auto">
          <a:xfrm>
            <a:off x="461965" y="368302"/>
            <a:ext cx="7725087" cy="4842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88" tIns="45696" rIns="91388" bIns="45696">
            <a:prstTxWarp prst="textNoShape">
              <a:avLst/>
            </a:prstTxWarp>
            <a:spAutoFit/>
          </a:bodyPr>
          <a:lstStyle/>
          <a:p>
            <a:pPr defTabSz="453897">
              <a:lnSpc>
                <a:spcPct val="80000"/>
              </a:lnSpc>
            </a:pPr>
            <a:r>
              <a:rPr lang="en-US" sz="2800" b="1" dirty="0">
                <a:latin typeface="Calibri" pitchFamily="112" charset="0"/>
                <a:ea typeface="ＭＳ Ｐゴシック" pitchFamily="112" charset="-128"/>
                <a:cs typeface="ＭＳ Ｐゴシック" pitchFamily="112" charset="-128"/>
              </a:rPr>
              <a:t>Measuring evolution and its consequences:</a:t>
            </a:r>
          </a:p>
          <a:p>
            <a:pPr defTabSz="453897">
              <a:lnSpc>
                <a:spcPct val="80000"/>
              </a:lnSpc>
            </a:pPr>
            <a:endParaRPr lang="en-US" sz="2800" b="1" dirty="0">
              <a:latin typeface="Calibri" pitchFamily="112" charset="0"/>
              <a:ea typeface="ＭＳ Ｐゴシック" pitchFamily="112" charset="-128"/>
              <a:cs typeface="ＭＳ Ｐゴシック" pitchFamily="112" charset="-128"/>
            </a:endParaRPr>
          </a:p>
          <a:p>
            <a:pPr defTabSz="453897">
              <a:lnSpc>
                <a:spcPct val="80000"/>
              </a:lnSpc>
            </a:pPr>
            <a:endParaRPr lang="en-US" sz="2800" b="1" dirty="0">
              <a:latin typeface="Calibri" pitchFamily="112" charset="0"/>
              <a:ea typeface="ＭＳ Ｐゴシック" pitchFamily="112" charset="-128"/>
              <a:cs typeface="ＭＳ Ｐゴシック" pitchFamily="112" charset="-128"/>
            </a:endParaRPr>
          </a:p>
          <a:p>
            <a:pPr marL="457072" indent="-457072" defTabSz="453897">
              <a:lnSpc>
                <a:spcPct val="80000"/>
              </a:lnSpc>
              <a:buFont typeface="Arial"/>
              <a:buChar char="•"/>
            </a:pPr>
            <a:r>
              <a:rPr lang="en-US" sz="2800" dirty="0">
                <a:latin typeface="Calibri" pitchFamily="112" charset="0"/>
                <a:ea typeface="ＭＳ Ｐゴシック" pitchFamily="112" charset="-128"/>
                <a:cs typeface="ＭＳ Ｐゴシック" pitchFamily="112" charset="-128"/>
              </a:rPr>
              <a:t>Growth rates on beech tea (abiotic conditions)</a:t>
            </a:r>
          </a:p>
          <a:p>
            <a:pPr marL="457072" indent="-457072" defTabSz="453897">
              <a:lnSpc>
                <a:spcPct val="80000"/>
              </a:lnSpc>
              <a:buFont typeface="Arial"/>
              <a:buChar char="•"/>
            </a:pPr>
            <a:endParaRPr lang="en-US" sz="2800" dirty="0">
              <a:latin typeface="Calibri" pitchFamily="112" charset="0"/>
              <a:ea typeface="ＭＳ Ｐゴシック" pitchFamily="112" charset="-128"/>
              <a:cs typeface="ＭＳ Ｐゴシック" pitchFamily="112" charset="-128"/>
            </a:endParaRPr>
          </a:p>
          <a:p>
            <a:pPr marL="457072" indent="-457072" defTabSz="453897">
              <a:lnSpc>
                <a:spcPct val="80000"/>
              </a:lnSpc>
              <a:buFont typeface="Arial"/>
              <a:buChar char="•"/>
            </a:pPr>
            <a:endParaRPr lang="en-US" sz="2800" dirty="0">
              <a:latin typeface="Calibri" pitchFamily="112" charset="0"/>
              <a:ea typeface="ＭＳ Ｐゴシック" pitchFamily="112" charset="-128"/>
              <a:cs typeface="ＭＳ Ｐゴシック" pitchFamily="112" charset="-128"/>
            </a:endParaRPr>
          </a:p>
          <a:p>
            <a:pPr marL="457072" indent="-457072" defTabSz="453897">
              <a:lnSpc>
                <a:spcPct val="80000"/>
              </a:lnSpc>
              <a:buFont typeface="Arial"/>
              <a:buChar char="•"/>
            </a:pPr>
            <a:r>
              <a:rPr lang="en-US" sz="2800" dirty="0">
                <a:latin typeface="Calibri" pitchFamily="112" charset="0"/>
                <a:ea typeface="ＭＳ Ｐゴシック" pitchFamily="112" charset="-128"/>
                <a:cs typeface="ＭＳ Ｐゴシック" pitchFamily="112" charset="-128"/>
              </a:rPr>
              <a:t>Growth rates on used beech tea (interactions)</a:t>
            </a:r>
          </a:p>
          <a:p>
            <a:pPr marL="457072" indent="-457072" defTabSz="453897">
              <a:lnSpc>
                <a:spcPct val="80000"/>
              </a:lnSpc>
              <a:buFont typeface="Arial"/>
              <a:buChar char="•"/>
            </a:pPr>
            <a:endParaRPr lang="en-US" sz="2800" dirty="0">
              <a:latin typeface="Calibri" pitchFamily="112" charset="0"/>
              <a:ea typeface="ＭＳ Ｐゴシック" pitchFamily="112" charset="-128"/>
              <a:cs typeface="ＭＳ Ｐゴシック" pitchFamily="112" charset="-128"/>
            </a:endParaRPr>
          </a:p>
          <a:p>
            <a:pPr marL="457072" indent="-457072" defTabSz="453897">
              <a:lnSpc>
                <a:spcPct val="80000"/>
              </a:lnSpc>
              <a:buFont typeface="Arial"/>
              <a:buChar char="•"/>
            </a:pPr>
            <a:endParaRPr lang="en-US" sz="2800" dirty="0">
              <a:latin typeface="Calibri" pitchFamily="112" charset="0"/>
              <a:ea typeface="ＭＳ Ｐゴシック" pitchFamily="112" charset="-128"/>
              <a:cs typeface="ＭＳ Ｐゴシック" pitchFamily="112" charset="-128"/>
            </a:endParaRPr>
          </a:p>
          <a:p>
            <a:pPr marL="457072" indent="-457072" defTabSz="453897">
              <a:lnSpc>
                <a:spcPct val="80000"/>
              </a:lnSpc>
              <a:buFont typeface="Arial"/>
              <a:buChar char="•"/>
            </a:pPr>
            <a:r>
              <a:rPr lang="en-US" sz="2800" dirty="0">
                <a:latin typeface="Calibri" pitchFamily="112" charset="0"/>
                <a:ea typeface="ＭＳ Ｐゴシック" pitchFamily="112" charset="-128"/>
                <a:cs typeface="ＭＳ Ｐゴシック" pitchFamily="112" charset="-128"/>
              </a:rPr>
              <a:t>NMR spectra of used and unused tea (resources)</a:t>
            </a:r>
          </a:p>
          <a:p>
            <a:pPr marL="457072" indent="-457072" defTabSz="453897">
              <a:lnSpc>
                <a:spcPct val="80000"/>
              </a:lnSpc>
              <a:buFont typeface="Arial"/>
              <a:buChar char="•"/>
            </a:pPr>
            <a:endParaRPr lang="en-US" sz="2800" dirty="0">
              <a:latin typeface="Calibri" pitchFamily="112" charset="0"/>
              <a:ea typeface="ＭＳ Ｐゴシック" pitchFamily="112" charset="-128"/>
              <a:cs typeface="ＭＳ Ｐゴシック" pitchFamily="112" charset="-128"/>
            </a:endParaRPr>
          </a:p>
          <a:p>
            <a:pPr marL="457072" indent="-457072" defTabSz="453897">
              <a:lnSpc>
                <a:spcPct val="80000"/>
              </a:lnSpc>
              <a:buFont typeface="Arial"/>
              <a:buChar char="•"/>
            </a:pPr>
            <a:endParaRPr lang="en-US" sz="2800" dirty="0">
              <a:latin typeface="Calibri" pitchFamily="112" charset="0"/>
              <a:ea typeface="ＭＳ Ｐゴシック" pitchFamily="112" charset="-128"/>
              <a:cs typeface="ＭＳ Ｐゴシック" pitchFamily="112" charset="-128"/>
            </a:endParaRPr>
          </a:p>
          <a:p>
            <a:pPr marL="457072" indent="-457072" defTabSz="453897">
              <a:lnSpc>
                <a:spcPct val="80000"/>
              </a:lnSpc>
              <a:buFont typeface="Arial"/>
              <a:buChar char="•"/>
            </a:pPr>
            <a:r>
              <a:rPr lang="en-US" sz="2800" dirty="0">
                <a:latin typeface="Calibri" pitchFamily="112" charset="0"/>
                <a:ea typeface="ＭＳ Ｐゴシック" pitchFamily="112" charset="-128"/>
                <a:cs typeface="ＭＳ Ｐゴシック" pitchFamily="112" charset="-128"/>
              </a:rPr>
              <a:t>Productivity of coevolved communities</a:t>
            </a:r>
          </a:p>
          <a:p>
            <a:pPr marL="342804" indent="-342804" defTabSz="453897">
              <a:lnSpc>
                <a:spcPct val="80000"/>
              </a:lnSpc>
              <a:buFont typeface="Arial"/>
              <a:buChar char="•"/>
            </a:pPr>
            <a:endParaRPr lang="en-US" dirty="0">
              <a:latin typeface="Calibri" pitchFamily="112" charset="0"/>
              <a:ea typeface="ＭＳ Ｐゴシック" pitchFamily="112" charset="-128"/>
              <a:cs typeface="ＭＳ Ｐゴシック" pitchFamily="112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733256"/>
            <a:ext cx="91440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476">
              <a:defRPr/>
            </a:pPr>
            <a:r>
              <a:rPr lang="en-US" sz="24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Diane </a:t>
            </a:r>
            <a:r>
              <a:rPr lang="en-US" sz="24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Lawrence</a:t>
            </a:r>
            <a:r>
              <a:rPr lang="en-US" sz="24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</a:t>
            </a:r>
            <a:r>
              <a:rPr lang="en-US" sz="24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et al. 2012</a:t>
            </a:r>
            <a:r>
              <a:rPr lang="en-US" sz="24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. Species interactions alter evolutionary responses to environmental change. </a:t>
            </a:r>
            <a:r>
              <a:rPr lang="en-US" sz="2400" dirty="0" err="1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PLoS</a:t>
            </a:r>
            <a:r>
              <a:rPr lang="en-US" sz="24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Biology </a:t>
            </a:r>
            <a:r>
              <a:rPr lang="en-US" sz="2400" dirty="0"/>
              <a:t>10: e1001330</a:t>
            </a:r>
            <a:r>
              <a:rPr lang="en-GB" sz="2400" dirty="0"/>
              <a:t> </a:t>
            </a: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19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wrenceFig1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67544" y="1988840"/>
            <a:ext cx="5727700" cy="47180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763688" y="3212976"/>
            <a:ext cx="432048" cy="288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67544" y="260648"/>
            <a:ext cx="8229600" cy="1143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14" tIns="45708" rIns="91414" bIns="45708" numCol="1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r>
              <a:rPr lang="en-GB" sz="3200" b="1" dirty="0"/>
              <a:t>Adaptation to new environment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63001" y="3384736"/>
            <a:ext cx="2952328" cy="1631192"/>
          </a:xfrm>
          <a:prstGeom prst="rect">
            <a:avLst/>
          </a:prstGeom>
          <a:solidFill>
            <a:srgbClr val="FFFFFF"/>
          </a:solidFill>
        </p:spPr>
        <p:txBody>
          <a:bodyPr wrap="square" lIns="91414" tIns="45708" rIns="91414" bIns="45708" rtlCol="0">
            <a:spAutoFit/>
          </a:bodyPr>
          <a:lstStyle/>
          <a:p>
            <a:r>
              <a:rPr lang="en-GB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Growth rate of species from different treatments grown alone in beech tea</a:t>
            </a:r>
          </a:p>
        </p:txBody>
      </p:sp>
      <p:sp>
        <p:nvSpPr>
          <p:cNvPr id="9" name="Rectangle 8"/>
          <p:cNvSpPr/>
          <p:nvPr/>
        </p:nvSpPr>
        <p:spPr>
          <a:xfrm>
            <a:off x="2915816" y="3789040"/>
            <a:ext cx="432048" cy="288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4067944" y="2492896"/>
            <a:ext cx="432048" cy="288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220072" y="2420888"/>
            <a:ext cx="432048" cy="288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1307690" y="3156156"/>
            <a:ext cx="599768" cy="4031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1460090" y="3308555"/>
            <a:ext cx="599768" cy="4031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>
              <a:solidFill>
                <a:srgbClr val="0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38399" y="3716594"/>
            <a:ext cx="599768" cy="4031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>
              <a:solidFill>
                <a:srgbClr val="0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628103" y="2408905"/>
            <a:ext cx="599768" cy="4031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>
              <a:solidFill>
                <a:srgbClr val="00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70322" y="2408906"/>
            <a:ext cx="599768" cy="4031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>
              <a:solidFill>
                <a:srgbClr val="000000"/>
              </a:solidFill>
            </a:endParaRPr>
          </a:p>
        </p:txBody>
      </p:sp>
      <p:sp>
        <p:nvSpPr>
          <p:cNvPr id="15" name="Frame 14"/>
          <p:cNvSpPr/>
          <p:nvPr/>
        </p:nvSpPr>
        <p:spPr>
          <a:xfrm>
            <a:off x="0" y="0"/>
            <a:ext cx="9144000" cy="6876000"/>
          </a:xfrm>
          <a:prstGeom prst="frame">
            <a:avLst>
              <a:gd name="adj1" fmla="val 3975"/>
            </a:avLst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21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wrenceFig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6E6E6"/>
              </a:clrFrom>
              <a:clrTo>
                <a:srgbClr val="E6E6E6">
                  <a:alpha val="0"/>
                </a:srgbClr>
              </a:clrTo>
            </a:clrChange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67544" y="1988840"/>
            <a:ext cx="5727700" cy="47180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1763688" y="3212976"/>
            <a:ext cx="432048" cy="288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5877250" y="2492896"/>
            <a:ext cx="2637165" cy="1631216"/>
          </a:xfrm>
          <a:prstGeom prst="rect">
            <a:avLst/>
          </a:prstGeom>
          <a:solidFill>
            <a:srgbClr val="FFFFFF"/>
          </a:solidFill>
        </p:spPr>
        <p:txBody>
          <a:bodyPr wrap="square" lIns="91414" tIns="45708" rIns="91414" bIns="45708" rtlCol="0">
            <a:spAutoFit/>
          </a:bodyPr>
          <a:lstStyle/>
          <a:p>
            <a:r>
              <a:rPr lang="en-GB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On average:</a:t>
            </a:r>
          </a:p>
          <a:p>
            <a:endParaRPr lang="en-GB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GB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INCREASE in growth rate in MONOCULTURE</a:t>
            </a:r>
          </a:p>
        </p:txBody>
      </p:sp>
      <p:sp>
        <p:nvSpPr>
          <p:cNvPr id="9" name="Rectangle 8"/>
          <p:cNvSpPr/>
          <p:nvPr/>
        </p:nvSpPr>
        <p:spPr>
          <a:xfrm>
            <a:off x="2915816" y="3789040"/>
            <a:ext cx="432048" cy="288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4067944" y="2492896"/>
            <a:ext cx="432048" cy="288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220072" y="2420888"/>
            <a:ext cx="432048" cy="288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19" name="Title 1"/>
          <p:cNvSpPr txBox="1">
            <a:spLocks/>
          </p:cNvSpPr>
          <p:nvPr/>
        </p:nvSpPr>
        <p:spPr bwMode="auto">
          <a:xfrm>
            <a:off x="619944" y="413048"/>
            <a:ext cx="8229600" cy="1143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14" tIns="45708" rIns="91414" bIns="45708" numCol="1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r>
              <a:rPr lang="en-GB" sz="3200" b="1" dirty="0"/>
              <a:t>Adaptation to new environment</a:t>
            </a:r>
          </a:p>
        </p:txBody>
      </p:sp>
      <p:sp>
        <p:nvSpPr>
          <p:cNvPr id="13" name="Frame 12"/>
          <p:cNvSpPr/>
          <p:nvPr/>
        </p:nvSpPr>
        <p:spPr>
          <a:xfrm>
            <a:off x="0" y="0"/>
            <a:ext cx="9144000" cy="6876000"/>
          </a:xfrm>
          <a:prstGeom prst="frame">
            <a:avLst>
              <a:gd name="adj1" fmla="val 3975"/>
            </a:avLst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61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awrenceFig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AEAEAE"/>
              </a:clrFrom>
              <a:clrTo>
                <a:srgbClr val="AEAEAE">
                  <a:alpha val="0"/>
                </a:srgbClr>
              </a:clrTo>
            </a:clrChange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67544" y="1988840"/>
            <a:ext cx="5727700" cy="47180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23" name="Rectangle 22"/>
          <p:cNvSpPr/>
          <p:nvPr/>
        </p:nvSpPr>
        <p:spPr>
          <a:xfrm>
            <a:off x="5179740" y="2425576"/>
            <a:ext cx="432048" cy="288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>
            <a:off x="1763688" y="3212976"/>
            <a:ext cx="432048" cy="288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1331640" y="3212976"/>
            <a:ext cx="432048" cy="288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6012162" y="2204864"/>
            <a:ext cx="2532233" cy="1631216"/>
          </a:xfrm>
          <a:prstGeom prst="rect">
            <a:avLst/>
          </a:prstGeom>
          <a:solidFill>
            <a:srgbClr val="FFFFFF"/>
          </a:solidFill>
        </p:spPr>
        <p:txBody>
          <a:bodyPr wrap="square" lIns="91414" tIns="45708" rIns="91414" bIns="45708" rtlCol="0">
            <a:spAutoFit/>
          </a:bodyPr>
          <a:lstStyle/>
          <a:p>
            <a:r>
              <a:rPr lang="en-GB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On average:</a:t>
            </a:r>
          </a:p>
          <a:p>
            <a:endParaRPr lang="en-GB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en-GB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DECREASE in growth rate in POLYCULTURE</a:t>
            </a:r>
          </a:p>
        </p:txBody>
      </p:sp>
      <p:sp>
        <p:nvSpPr>
          <p:cNvPr id="9" name="Rectangle 8"/>
          <p:cNvSpPr/>
          <p:nvPr/>
        </p:nvSpPr>
        <p:spPr>
          <a:xfrm>
            <a:off x="2483768" y="3789040"/>
            <a:ext cx="432048" cy="288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635896" y="2492896"/>
            <a:ext cx="432048" cy="288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4788024" y="2420888"/>
            <a:ext cx="432048" cy="288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893740" y="3809876"/>
            <a:ext cx="432048" cy="288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4062140" y="2476376"/>
            <a:ext cx="432048" cy="2880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pic>
        <p:nvPicPr>
          <p:cNvPr id="25" name="Picture 2" descr="LawrenceFig1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</a:blip>
          <a:srcRect l="34980" t="40294" r="57301" b="54913"/>
          <a:stretch>
            <a:fillRect/>
          </a:stretch>
        </p:blipFill>
        <p:spPr bwMode="auto">
          <a:xfrm>
            <a:off x="1278194" y="3274142"/>
            <a:ext cx="934063" cy="22614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26" name="Picture 2" descr="LawrenceFig1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</a:blip>
          <a:srcRect l="34980" t="40190" r="57301" b="54913"/>
          <a:stretch>
            <a:fillRect/>
          </a:stretch>
        </p:blipFill>
        <p:spPr bwMode="auto">
          <a:xfrm>
            <a:off x="2374492" y="3844413"/>
            <a:ext cx="934063" cy="23105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27" name="Picture 2" descr="LawrenceFig1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</a:blip>
          <a:srcRect l="34980" t="40606" r="57301" b="54913"/>
          <a:stretch>
            <a:fillRect/>
          </a:stretch>
        </p:blipFill>
        <p:spPr bwMode="auto">
          <a:xfrm>
            <a:off x="3593691" y="2713703"/>
            <a:ext cx="934063" cy="21139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28" name="Picture 2" descr="LawrenceFig1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2">
                <a:lumMod val="60000"/>
                <a:lumOff val="40000"/>
                <a:tint val="45000"/>
                <a:satMod val="400000"/>
              </a:schemeClr>
            </a:duotone>
          </a:blip>
          <a:srcRect l="34980" t="40190" r="57301" b="54913"/>
          <a:stretch>
            <a:fillRect/>
          </a:stretch>
        </p:blipFill>
        <p:spPr bwMode="auto">
          <a:xfrm>
            <a:off x="4616247" y="2310581"/>
            <a:ext cx="934063" cy="23105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29" name="Picture 2" descr="LawrenceFig1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34980" t="36751" r="57301" b="59915"/>
          <a:stretch>
            <a:fillRect/>
          </a:stretch>
        </p:blipFill>
        <p:spPr bwMode="auto">
          <a:xfrm>
            <a:off x="1571432" y="3136491"/>
            <a:ext cx="442128" cy="1573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30" name="Picture 2" descr="LawrenceFig1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34980" t="36751" r="57301" b="59915"/>
          <a:stretch>
            <a:fillRect/>
          </a:stretch>
        </p:blipFill>
        <p:spPr bwMode="auto">
          <a:xfrm>
            <a:off x="2682477" y="3736258"/>
            <a:ext cx="442128" cy="1573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31" name="Picture 2" descr="LawrenceFig1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34980" t="36751" r="57301" b="59915"/>
          <a:stretch>
            <a:fillRect/>
          </a:stretch>
        </p:blipFill>
        <p:spPr bwMode="auto">
          <a:xfrm>
            <a:off x="3891845" y="2566220"/>
            <a:ext cx="442128" cy="1573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32" name="Picture 2" descr="LawrenceFig1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 l="34980" t="36751" r="57301" b="59915"/>
          <a:stretch>
            <a:fillRect/>
          </a:stretch>
        </p:blipFill>
        <p:spPr bwMode="auto">
          <a:xfrm>
            <a:off x="4924232" y="2212258"/>
            <a:ext cx="442128" cy="15731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37" name="Title 1"/>
          <p:cNvSpPr txBox="1">
            <a:spLocks/>
          </p:cNvSpPr>
          <p:nvPr/>
        </p:nvSpPr>
        <p:spPr bwMode="auto">
          <a:xfrm>
            <a:off x="467544" y="260648"/>
            <a:ext cx="8229600" cy="11430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91414" tIns="45708" rIns="91414" bIns="45708" numCol="1" anchor="ctr" anchorCtr="0" compatLnSpc="1">
            <a:prstTxWarp prst="textNoShape">
              <a:avLst/>
            </a:prstTxWarp>
          </a:bodyPr>
          <a:lstStyle/>
          <a:p>
            <a:pPr algn="ctr">
              <a:buNone/>
            </a:pPr>
            <a:r>
              <a:rPr lang="en-GB" sz="3200" b="1" dirty="0"/>
              <a:t>Adaptation to new environment</a:t>
            </a:r>
          </a:p>
        </p:txBody>
      </p:sp>
      <p:sp>
        <p:nvSpPr>
          <p:cNvPr id="33" name="Frame 32"/>
          <p:cNvSpPr/>
          <p:nvPr/>
        </p:nvSpPr>
        <p:spPr>
          <a:xfrm>
            <a:off x="0" y="0"/>
            <a:ext cx="9144000" cy="6876000"/>
          </a:xfrm>
          <a:prstGeom prst="frame">
            <a:avLst>
              <a:gd name="adj1" fmla="val 3975"/>
            </a:avLst>
          </a:prstGeom>
          <a:solidFill>
            <a:srgbClr val="FFFF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"/>
          <p:cNvSpPr>
            <a:spLocks/>
          </p:cNvSpPr>
          <p:nvPr/>
        </p:nvSpPr>
        <p:spPr bwMode="auto">
          <a:xfrm>
            <a:off x="395289" y="554040"/>
            <a:ext cx="8434387" cy="298545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76" bIns="0">
            <a:prstTxWarp prst="textNoShape">
              <a:avLst/>
            </a:prstTxWarp>
            <a:spAutoFit/>
          </a:bodyPr>
          <a:lstStyle/>
          <a:p>
            <a:pPr marL="47476">
              <a:defRPr/>
            </a:pPr>
            <a:r>
              <a:rPr lang="en-US" sz="2700" dirty="0">
                <a:solidFill>
                  <a:srgbClr val="00009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Conclusions</a:t>
            </a:r>
          </a:p>
          <a:p>
            <a:pPr marL="47476">
              <a:defRPr/>
            </a:pPr>
            <a:endParaRPr lang="en-US" sz="2700" dirty="0">
              <a:solidFill>
                <a:srgbClr val="00009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endParaRPr lang="en-US" sz="2700" dirty="0">
              <a:solidFill>
                <a:schemeClr val="tx2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r>
              <a:rPr lang="en-US" sz="2700" dirty="0">
                <a:solidFill>
                  <a:schemeClr val="tx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Trade-off between adapting to just physical environment and adapting to co-occurring species</a:t>
            </a:r>
          </a:p>
          <a:p>
            <a:pPr marL="47476">
              <a:defRPr/>
            </a:pPr>
            <a:endParaRPr lang="en-US" sz="2700" dirty="0">
              <a:solidFill>
                <a:schemeClr val="tx2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r>
              <a:rPr lang="en-US" sz="2700" dirty="0">
                <a:solidFill>
                  <a:schemeClr val="tx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How do species adapt to co-occurring species?</a:t>
            </a:r>
          </a:p>
        </p:txBody>
      </p:sp>
    </p:spTree>
    <p:extLst>
      <p:ext uri="{BB962C8B-B14F-4D97-AF65-F5344CB8AC3E}">
        <p14:creationId xmlns:p14="http://schemas.microsoft.com/office/powerpoint/2010/main" val="25505125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230"/>
            <a:ext cx="8229600" cy="1143000"/>
          </a:xfrm>
        </p:spPr>
        <p:txBody>
          <a:bodyPr/>
          <a:lstStyle/>
          <a:p>
            <a:r>
              <a:rPr lang="en-GB" dirty="0" smtClean="0">
                <a:solidFill>
                  <a:srgbClr val="6E6E6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Evolution of species interactions</a:t>
            </a:r>
            <a:endParaRPr lang="en-GB" dirty="0">
              <a:solidFill>
                <a:srgbClr val="4B4F55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184" name="Rectangle 16"/>
          <p:cNvSpPr>
            <a:spLocks noChangeArrowheads="1"/>
          </p:cNvSpPr>
          <p:nvPr/>
        </p:nvSpPr>
        <p:spPr bwMode="auto">
          <a:xfrm>
            <a:off x="0" y="-456775"/>
            <a:ext cx="182887" cy="42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4" tIns="45708" rIns="91414" bIns="4570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207" name="Rectangle 39"/>
          <p:cNvSpPr>
            <a:spLocks noChangeArrowheads="1"/>
          </p:cNvSpPr>
          <p:nvPr/>
        </p:nvSpPr>
        <p:spPr bwMode="auto">
          <a:xfrm>
            <a:off x="0" y="-456775"/>
            <a:ext cx="182887" cy="42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4" tIns="45708" rIns="91414" bIns="4570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899592" y="1313385"/>
            <a:ext cx="7344816" cy="5318090"/>
          </a:xfrm>
          <a:prstGeom prst="rect">
            <a:avLst/>
          </a:prstGeom>
        </p:spPr>
        <p:txBody>
          <a:bodyPr wrap="square" lIns="91414" tIns="45708" rIns="91414" bIns="45708">
            <a:spAutoFit/>
          </a:bodyPr>
          <a:lstStyle/>
          <a:p>
            <a:pPr marL="46017">
              <a:defRPr/>
            </a:pPr>
            <a:r>
              <a:rPr lang="en-US" sz="24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Grow bacteria on tea previously used by another bacterium</a:t>
            </a:r>
          </a:p>
          <a:p>
            <a:pPr marL="46017">
              <a:defRPr/>
            </a:pP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17">
              <a:defRPr/>
            </a:pP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17">
              <a:defRPr/>
            </a:pP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17">
              <a:defRPr/>
            </a:pP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17">
              <a:defRPr/>
            </a:pP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17">
              <a:defRPr/>
            </a:pPr>
            <a:r>
              <a:rPr lang="en-US" sz="24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	      filter </a:t>
            </a:r>
            <a:r>
              <a:rPr lang="en-US" sz="2400" dirty="0" err="1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sterilise</a:t>
            </a: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17">
              <a:defRPr/>
            </a:pP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17">
              <a:defRPr/>
            </a:pP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17">
              <a:defRPr/>
            </a:pPr>
            <a:r>
              <a:rPr lang="en-US" sz="24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Grow bacterium A			Grow bacterium B</a:t>
            </a:r>
          </a:p>
          <a:p>
            <a:pPr marL="46017">
              <a:defRPr/>
            </a:pPr>
            <a:endParaRPr lang="en-US" sz="24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6017">
              <a:defRPr/>
            </a:pPr>
            <a:r>
              <a:rPr lang="en-US" sz="2400" dirty="0">
                <a:solidFill>
                  <a:srgbClr val="0000FF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Negative </a:t>
            </a:r>
            <a:r>
              <a:rPr lang="en-US" sz="24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interaction: grows worse than on raw tea</a:t>
            </a:r>
          </a:p>
          <a:p>
            <a:pPr marL="46017">
              <a:defRPr/>
            </a:pPr>
            <a:r>
              <a:rPr lang="en-US" sz="2400" dirty="0">
                <a:solidFill>
                  <a:srgbClr val="FF000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Positive</a:t>
            </a:r>
            <a:r>
              <a:rPr lang="en-US" sz="2400" dirty="0">
                <a:solidFill>
                  <a:srgbClr val="0000FF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</a:t>
            </a:r>
            <a:r>
              <a:rPr lang="en-US" sz="24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interaction: grows better…</a:t>
            </a:r>
          </a:p>
        </p:txBody>
      </p:sp>
      <p:sp>
        <p:nvSpPr>
          <p:cNvPr id="4" name="Can 3"/>
          <p:cNvSpPr/>
          <p:nvPr/>
        </p:nvSpPr>
        <p:spPr bwMode="auto">
          <a:xfrm>
            <a:off x="1691680" y="3113584"/>
            <a:ext cx="936104" cy="1512168"/>
          </a:xfrm>
          <a:prstGeom prst="can">
            <a:avLst/>
          </a:prstGeom>
          <a:solidFill>
            <a:srgbClr val="804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4" tIns="45708" rIns="91414" bIns="45708" numCol="1" rtlCol="0" anchor="t" anchorCtr="0" compatLnSpc="1">
            <a:prstTxWarp prst="textNoShape">
              <a:avLst/>
            </a:prstTxWarp>
          </a:bodyPr>
          <a:lstStyle/>
          <a:p>
            <a:pPr defTabSz="914144"/>
            <a:endParaRPr lang="en-US" sz="2400"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11" name="Can 10"/>
          <p:cNvSpPr/>
          <p:nvPr/>
        </p:nvSpPr>
        <p:spPr bwMode="auto">
          <a:xfrm>
            <a:off x="6156176" y="3113584"/>
            <a:ext cx="936104" cy="1512168"/>
          </a:xfrm>
          <a:prstGeom prst="can">
            <a:avLst/>
          </a:prstGeom>
          <a:solidFill>
            <a:srgbClr val="804000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4" tIns="45708" rIns="91414" bIns="45708" numCol="1" rtlCol="0" anchor="t" anchorCtr="0" compatLnSpc="1">
            <a:prstTxWarp prst="textNoShape">
              <a:avLst/>
            </a:prstTxWarp>
          </a:bodyPr>
          <a:lstStyle/>
          <a:p>
            <a:pPr defTabSz="914144"/>
            <a:endParaRPr lang="en-US" sz="2400"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5" name="Right Arrow 4"/>
          <p:cNvSpPr/>
          <p:nvPr/>
        </p:nvSpPr>
        <p:spPr bwMode="auto">
          <a:xfrm>
            <a:off x="2987824" y="3617640"/>
            <a:ext cx="2880320" cy="288032"/>
          </a:xfrm>
          <a:prstGeom prst="rightArrow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14" tIns="45708" rIns="91414" bIns="45708" numCol="1" rtlCol="0" anchor="t" anchorCtr="0" compatLnSpc="1">
            <a:prstTxWarp prst="textNoShape">
              <a:avLst/>
            </a:prstTxWarp>
          </a:bodyPr>
          <a:lstStyle/>
          <a:p>
            <a:pPr defTabSz="914144"/>
            <a:endParaRPr lang="en-US" sz="2400"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15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674" y="274638"/>
            <a:ext cx="8229600" cy="1143000"/>
          </a:xfrm>
        </p:spPr>
        <p:txBody>
          <a:bodyPr/>
          <a:lstStyle/>
          <a:p>
            <a:r>
              <a:rPr lang="en-GB" dirty="0" smtClean="0">
                <a:solidFill>
                  <a:srgbClr val="6E6E6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Evolution of species interactions</a:t>
            </a:r>
            <a:endParaRPr lang="en-GB" dirty="0">
              <a:solidFill>
                <a:srgbClr val="4B4F55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184" name="Rectangle 16"/>
          <p:cNvSpPr>
            <a:spLocks noChangeArrowheads="1"/>
          </p:cNvSpPr>
          <p:nvPr/>
        </p:nvSpPr>
        <p:spPr bwMode="auto">
          <a:xfrm>
            <a:off x="-180527" y="-213367"/>
            <a:ext cx="182887" cy="42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4" tIns="45708" rIns="91414" bIns="4570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207" name="Rectangle 39"/>
          <p:cNvSpPr>
            <a:spLocks noChangeArrowheads="1"/>
          </p:cNvSpPr>
          <p:nvPr/>
        </p:nvSpPr>
        <p:spPr bwMode="auto">
          <a:xfrm>
            <a:off x="-180527" y="-213367"/>
            <a:ext cx="182887" cy="42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4" tIns="45708" rIns="91414" bIns="4570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pic>
        <p:nvPicPr>
          <p:cNvPr id="2050" name="Picture 2" descr="intxn-plot-real-data-1"/>
          <p:cNvPicPr>
            <a:picLocks noChangeAspect="1" noChangeArrowheads="1"/>
          </p:cNvPicPr>
          <p:nvPr/>
        </p:nvPicPr>
        <p:blipFill>
          <a:blip r:embed="rId3"/>
          <a:srcRect l="7868" t="24977" r="49388" b="54135"/>
          <a:stretch>
            <a:fillRect/>
          </a:stretch>
        </p:blipFill>
        <p:spPr bwMode="auto">
          <a:xfrm>
            <a:off x="70994" y="2420888"/>
            <a:ext cx="3428939" cy="2368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" descr="intxn-plot-real-data-1"/>
          <p:cNvPicPr>
            <a:picLocks noChangeAspect="1" noChangeArrowheads="1"/>
          </p:cNvPicPr>
          <p:nvPr/>
        </p:nvPicPr>
        <p:blipFill>
          <a:blip r:embed="rId3"/>
          <a:srcRect l="53558" t="45176" r="9191" b="46930"/>
          <a:stretch>
            <a:fillRect/>
          </a:stretch>
        </p:blipFill>
        <p:spPr bwMode="auto">
          <a:xfrm>
            <a:off x="70993" y="5445224"/>
            <a:ext cx="384634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935089" y="1988842"/>
            <a:ext cx="1801898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/>
              <a:t>ANCESTRAL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81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xn-plot-real-data-1"/>
          <p:cNvPicPr>
            <a:picLocks noChangeAspect="1" noChangeArrowheads="1"/>
          </p:cNvPicPr>
          <p:nvPr/>
        </p:nvPicPr>
        <p:blipFill>
          <a:blip r:embed="rId3"/>
          <a:srcRect t="25260" b="53973"/>
          <a:stretch>
            <a:fillRect/>
          </a:stretch>
        </p:blipFill>
        <p:spPr bwMode="auto">
          <a:xfrm>
            <a:off x="-612576" y="2448232"/>
            <a:ext cx="7511395" cy="220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84" name="Rectangle 16"/>
          <p:cNvSpPr>
            <a:spLocks noChangeArrowheads="1"/>
          </p:cNvSpPr>
          <p:nvPr/>
        </p:nvSpPr>
        <p:spPr bwMode="auto">
          <a:xfrm>
            <a:off x="-193461" y="-213367"/>
            <a:ext cx="182887" cy="42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4" tIns="45708" rIns="91414" bIns="4570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207" name="Rectangle 39"/>
          <p:cNvSpPr>
            <a:spLocks noChangeArrowheads="1"/>
          </p:cNvSpPr>
          <p:nvPr/>
        </p:nvSpPr>
        <p:spPr bwMode="auto">
          <a:xfrm>
            <a:off x="-193461" y="-213367"/>
            <a:ext cx="182887" cy="42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4" tIns="45708" rIns="91414" bIns="4570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665405" y="4797154"/>
            <a:ext cx="2585342" cy="2554545"/>
          </a:xfrm>
          <a:prstGeom prst="rect">
            <a:avLst/>
          </a:prstGeom>
          <a:noFill/>
        </p:spPr>
        <p:txBody>
          <a:bodyPr wrap="square" lIns="91414" tIns="45708" rIns="91414" bIns="45708" rtlCol="0">
            <a:spAutoFit/>
          </a:bodyPr>
          <a:lstStyle/>
          <a:p>
            <a:r>
              <a:rPr lang="en-GB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Evolve to use similar resources</a:t>
            </a:r>
          </a:p>
          <a:p>
            <a:pPr marL="342804" indent="-342804">
              <a:buFont typeface="Arial" pitchFamily="34" charset="0"/>
              <a:buChar char="•"/>
            </a:pPr>
            <a:endParaRPr lang="en-GB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804" indent="-342804">
              <a:buFont typeface="Arial" pitchFamily="34" charset="0"/>
              <a:buChar char="•"/>
            </a:pPr>
            <a:endParaRPr lang="en-GB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804" indent="-342804">
              <a:buFont typeface="Arial" pitchFamily="34" charset="0"/>
              <a:buChar char="•"/>
            </a:pPr>
            <a:endParaRPr lang="en-GB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804" indent="-342804">
              <a:buFont typeface="Arial" pitchFamily="34" charset="0"/>
              <a:buChar char="•"/>
            </a:pPr>
            <a:endParaRPr lang="en-GB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804" indent="-342804">
              <a:buFont typeface="Arial" pitchFamily="34" charset="0"/>
              <a:buChar char="•"/>
            </a:pPr>
            <a:endParaRPr lang="en-GB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804" indent="-342804">
              <a:buFont typeface="Arial" pitchFamily="34" charset="0"/>
              <a:buChar char="•"/>
            </a:pPr>
            <a:endParaRPr lang="en-GB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02475" y="1988842"/>
            <a:ext cx="2289125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/>
              <a:t>MONOCULTURE</a:t>
            </a:r>
            <a:endParaRPr lang="en-GB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16140" y="427038"/>
            <a:ext cx="8229600" cy="1143000"/>
          </a:xfrm>
          <a:prstGeom prst="rect">
            <a:avLst/>
          </a:prstGeom>
        </p:spPr>
        <p:txBody>
          <a:bodyPr vert="horz" lIns="91414" tIns="45708" rIns="91414" bIns="45708" rtlCol="0" anchor="ctr">
            <a:normAutofit/>
          </a:bodyPr>
          <a:lstStyle/>
          <a:p>
            <a:pPr algn="ctr" defTabSz="914144" fontAlgn="auto">
              <a:spcAft>
                <a:spcPts val="0"/>
              </a:spcAft>
              <a:defRPr/>
            </a:pPr>
            <a:r>
              <a:rPr lang="en-GB" sz="3200" b="1" dirty="0">
                <a:solidFill>
                  <a:srgbClr val="6E6E6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Evolution of species interactions</a:t>
            </a:r>
            <a:endParaRPr lang="en-GB" sz="3200" b="1" dirty="0">
              <a:solidFill>
                <a:srgbClr val="4B4F55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4" name="Picture 2" descr="intxn-plot-real-data-1"/>
          <p:cNvPicPr>
            <a:picLocks noChangeAspect="1" noChangeArrowheads="1"/>
          </p:cNvPicPr>
          <p:nvPr/>
        </p:nvPicPr>
        <p:blipFill>
          <a:blip r:embed="rId3"/>
          <a:srcRect l="7868" t="24977" r="49388" b="54135"/>
          <a:stretch>
            <a:fillRect/>
          </a:stretch>
        </p:blipFill>
        <p:spPr bwMode="auto">
          <a:xfrm>
            <a:off x="58059" y="2420888"/>
            <a:ext cx="3456384" cy="23685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5" name="Picture 3" descr="intxn-plot-real-data-1"/>
          <p:cNvPicPr>
            <a:picLocks noChangeAspect="1" noChangeArrowheads="1"/>
          </p:cNvPicPr>
          <p:nvPr/>
        </p:nvPicPr>
        <p:blipFill>
          <a:blip r:embed="rId3"/>
          <a:srcRect l="53558" t="45176" r="9191" b="46930"/>
          <a:stretch>
            <a:fillRect/>
          </a:stretch>
        </p:blipFill>
        <p:spPr bwMode="auto">
          <a:xfrm>
            <a:off x="58059" y="5445224"/>
            <a:ext cx="384634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922156" y="1988842"/>
            <a:ext cx="1801898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/>
              <a:t>ANCESTRAL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0759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ext Box 3"/>
          <p:cNvSpPr txBox="1">
            <a:spLocks noChangeArrowheads="1"/>
          </p:cNvSpPr>
          <p:nvPr/>
        </p:nvSpPr>
        <p:spPr bwMode="auto">
          <a:xfrm>
            <a:off x="237377" y="228600"/>
            <a:ext cx="7951411" cy="503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88" tIns="45696" rIns="91388" bIns="45696">
            <a:prstTxWarp prst="textNoShape">
              <a:avLst/>
            </a:prstTxWarp>
            <a:spAutoFit/>
          </a:bodyPr>
          <a:lstStyle/>
          <a:p>
            <a:pPr marL="453897" indent="-453897"/>
            <a:r>
              <a:rPr lang="en-US" sz="2400" dirty="0"/>
              <a:t>How do diverse </a:t>
            </a:r>
            <a:r>
              <a:rPr lang="en-US" sz="2400" dirty="0" smtClean="0"/>
              <a:t>communities respond to new conditions?</a:t>
            </a:r>
            <a:endParaRPr lang="en-US" sz="24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</p:txBody>
      </p:sp>
      <p:pic>
        <p:nvPicPr>
          <p:cNvPr id="3" name="Picture 2" descr="stomach-bacteria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5" y="908720"/>
            <a:ext cx="1944215" cy="1296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776" y="908721"/>
            <a:ext cx="1833362" cy="129614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53828" y="2564904"/>
            <a:ext cx="8280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Ecological </a:t>
            </a:r>
            <a:r>
              <a:rPr lang="en-US" sz="2400" dirty="0" smtClean="0"/>
              <a:t>changes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2636912"/>
            <a:ext cx="4608512" cy="396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4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ntxn-plot-real-data-1"/>
          <p:cNvPicPr>
            <a:picLocks noChangeAspect="1" noChangeArrowheads="1"/>
          </p:cNvPicPr>
          <p:nvPr/>
        </p:nvPicPr>
        <p:blipFill>
          <a:blip r:embed="rId3"/>
          <a:srcRect t="25260" b="53973"/>
          <a:stretch>
            <a:fillRect/>
          </a:stretch>
        </p:blipFill>
        <p:spPr bwMode="auto">
          <a:xfrm>
            <a:off x="-612576" y="2448232"/>
            <a:ext cx="7511395" cy="2204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84" name="Rectangle 16"/>
          <p:cNvSpPr>
            <a:spLocks noChangeArrowheads="1"/>
          </p:cNvSpPr>
          <p:nvPr/>
        </p:nvSpPr>
        <p:spPr bwMode="auto">
          <a:xfrm>
            <a:off x="-193461" y="-213367"/>
            <a:ext cx="182887" cy="42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4" tIns="45708" rIns="91414" bIns="4570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7207" name="Rectangle 39"/>
          <p:cNvSpPr>
            <a:spLocks noChangeArrowheads="1"/>
          </p:cNvSpPr>
          <p:nvPr/>
        </p:nvSpPr>
        <p:spPr bwMode="auto">
          <a:xfrm>
            <a:off x="-193461" y="-213367"/>
            <a:ext cx="182887" cy="42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14" tIns="45708" rIns="91414" bIns="45708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3665405" y="4797154"/>
            <a:ext cx="2585342" cy="2554545"/>
          </a:xfrm>
          <a:prstGeom prst="rect">
            <a:avLst/>
          </a:prstGeom>
          <a:noFill/>
        </p:spPr>
        <p:txBody>
          <a:bodyPr wrap="square" lIns="91414" tIns="45708" rIns="91414" bIns="45708" rtlCol="0">
            <a:spAutoFit/>
          </a:bodyPr>
          <a:lstStyle/>
          <a:p>
            <a:r>
              <a:rPr lang="en-GB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Evolve to use similar resources</a:t>
            </a:r>
          </a:p>
          <a:p>
            <a:pPr marL="342804" indent="-342804">
              <a:buFont typeface="Arial" pitchFamily="34" charset="0"/>
              <a:buChar char="•"/>
            </a:pPr>
            <a:endParaRPr lang="en-GB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804" indent="-342804">
              <a:buFont typeface="Arial" pitchFamily="34" charset="0"/>
              <a:buChar char="•"/>
            </a:pPr>
            <a:endParaRPr lang="en-GB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804" indent="-342804">
              <a:buFont typeface="Arial" pitchFamily="34" charset="0"/>
              <a:buChar char="•"/>
            </a:pPr>
            <a:endParaRPr lang="en-GB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804" indent="-342804">
              <a:buFont typeface="Arial" pitchFamily="34" charset="0"/>
              <a:buChar char="•"/>
            </a:pPr>
            <a:endParaRPr lang="en-GB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804" indent="-342804">
              <a:buFont typeface="Arial" pitchFamily="34" charset="0"/>
              <a:buChar char="•"/>
            </a:pPr>
            <a:endParaRPr lang="en-GB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804" indent="-342804">
              <a:buFont typeface="Arial" pitchFamily="34" charset="0"/>
              <a:buChar char="•"/>
            </a:pPr>
            <a:endParaRPr lang="en-GB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02475" y="1988842"/>
            <a:ext cx="2289125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/>
              <a:t>MONOCULTURE</a:t>
            </a:r>
            <a:endParaRPr lang="en-GB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16140" y="427038"/>
            <a:ext cx="8229600" cy="1143000"/>
          </a:xfrm>
          <a:prstGeom prst="rect">
            <a:avLst/>
          </a:prstGeom>
        </p:spPr>
        <p:txBody>
          <a:bodyPr vert="horz" lIns="91414" tIns="45708" rIns="91414" bIns="45708" rtlCol="0" anchor="ctr">
            <a:normAutofit/>
          </a:bodyPr>
          <a:lstStyle/>
          <a:p>
            <a:pPr algn="ctr" defTabSz="914144" fontAlgn="auto">
              <a:spcAft>
                <a:spcPts val="0"/>
              </a:spcAft>
              <a:defRPr/>
            </a:pPr>
            <a:r>
              <a:rPr lang="en-GB" sz="3200" b="1" dirty="0">
                <a:solidFill>
                  <a:srgbClr val="6E6E6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Evolution of species interactions</a:t>
            </a:r>
            <a:endParaRPr lang="en-GB" sz="3200" b="1" dirty="0">
              <a:solidFill>
                <a:srgbClr val="4B4F55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4" name="Picture 2" descr="intxn-plot-real-data-1"/>
          <p:cNvPicPr>
            <a:picLocks noChangeAspect="1" noChangeArrowheads="1"/>
          </p:cNvPicPr>
          <p:nvPr/>
        </p:nvPicPr>
        <p:blipFill>
          <a:blip r:embed="rId3"/>
          <a:srcRect l="7868" t="24977" r="49388" b="54135"/>
          <a:stretch>
            <a:fillRect/>
          </a:stretch>
        </p:blipFill>
        <p:spPr bwMode="auto">
          <a:xfrm>
            <a:off x="58059" y="2420888"/>
            <a:ext cx="3456384" cy="236858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5" name="Picture 3" descr="intxn-plot-real-data-1"/>
          <p:cNvPicPr>
            <a:picLocks noChangeAspect="1" noChangeArrowheads="1"/>
          </p:cNvPicPr>
          <p:nvPr/>
        </p:nvPicPr>
        <p:blipFill>
          <a:blip r:embed="rId3"/>
          <a:srcRect l="53558" t="45176" r="9191" b="46930"/>
          <a:stretch>
            <a:fillRect/>
          </a:stretch>
        </p:blipFill>
        <p:spPr bwMode="auto">
          <a:xfrm>
            <a:off x="58059" y="5445224"/>
            <a:ext cx="3846346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922156" y="1988842"/>
            <a:ext cx="1801898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/>
              <a:t>ANCESTRAL</a:t>
            </a:r>
            <a:endParaRPr lang="en-GB" dirty="0"/>
          </a:p>
        </p:txBody>
      </p:sp>
      <p:pic>
        <p:nvPicPr>
          <p:cNvPr id="11" name="Picture 2" descr="intxn-plot-real-data-1"/>
          <p:cNvPicPr>
            <a:picLocks noChangeAspect="1" noChangeArrowheads="1"/>
          </p:cNvPicPr>
          <p:nvPr/>
        </p:nvPicPr>
        <p:blipFill>
          <a:blip r:embed="rId3"/>
          <a:srcRect l="48409" t="55737" b="23496"/>
          <a:stretch>
            <a:fillRect/>
          </a:stretch>
        </p:blipFill>
        <p:spPr bwMode="auto">
          <a:xfrm>
            <a:off x="6034725" y="2564904"/>
            <a:ext cx="3796737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826813" y="1988842"/>
            <a:ext cx="2148763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/>
              <a:t>POLYCULTURE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6610789" y="4797154"/>
            <a:ext cx="2585342" cy="2554545"/>
          </a:xfrm>
          <a:prstGeom prst="rect">
            <a:avLst/>
          </a:prstGeom>
          <a:noFill/>
        </p:spPr>
        <p:txBody>
          <a:bodyPr wrap="square" lIns="91414" tIns="45708" rIns="91414" bIns="45708" rtlCol="0">
            <a:spAutoFit/>
          </a:bodyPr>
          <a:lstStyle/>
          <a:p>
            <a:r>
              <a:rPr lang="en-GB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Evolve positive interactions:</a:t>
            </a:r>
          </a:p>
          <a:p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C</a:t>
            </a:r>
            <a:r>
              <a:rPr lang="en-GB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ross-feeding?</a:t>
            </a:r>
          </a:p>
          <a:p>
            <a:pPr marL="342804" indent="-342804">
              <a:buFont typeface="Arial" pitchFamily="34" charset="0"/>
              <a:buChar char="•"/>
            </a:pPr>
            <a:endParaRPr lang="en-GB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804" indent="-342804">
              <a:buFont typeface="Arial" pitchFamily="34" charset="0"/>
              <a:buChar char="•"/>
            </a:pPr>
            <a:endParaRPr lang="en-GB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804" indent="-342804">
              <a:buFont typeface="Arial" pitchFamily="34" charset="0"/>
              <a:buChar char="•"/>
            </a:pPr>
            <a:endParaRPr lang="en-GB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804" indent="-342804">
              <a:buFont typeface="Arial" pitchFamily="34" charset="0"/>
              <a:buChar char="•"/>
            </a:pPr>
            <a:endParaRPr lang="en-GB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804" indent="-342804">
              <a:buFont typeface="Arial" pitchFamily="34" charset="0"/>
              <a:buChar char="•"/>
            </a:pPr>
            <a:endParaRPr lang="en-GB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439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"/>
          <p:cNvSpPr>
            <a:spLocks/>
          </p:cNvSpPr>
          <p:nvPr/>
        </p:nvSpPr>
        <p:spPr bwMode="auto">
          <a:xfrm>
            <a:off x="395289" y="554039"/>
            <a:ext cx="8434387" cy="42649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76" bIns="0">
            <a:prstTxWarp prst="textNoShape">
              <a:avLst/>
            </a:prstTxWarp>
            <a:spAutoFit/>
          </a:bodyPr>
          <a:lstStyle/>
          <a:p>
            <a:pPr marL="47476">
              <a:defRPr/>
            </a:pPr>
            <a:r>
              <a:rPr lang="en-US" sz="2700" dirty="0">
                <a:solidFill>
                  <a:srgbClr val="00009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Conclusions</a:t>
            </a:r>
          </a:p>
          <a:p>
            <a:pPr marL="47476">
              <a:defRPr/>
            </a:pPr>
            <a:endParaRPr lang="en-US" sz="2700" dirty="0">
              <a:solidFill>
                <a:srgbClr val="00009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endParaRPr lang="en-US" sz="2700" dirty="0">
              <a:solidFill>
                <a:schemeClr val="tx2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r>
              <a:rPr lang="en-US" sz="2700" dirty="0">
                <a:solidFill>
                  <a:schemeClr val="bg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Trade-off between adapting to just physical environment and adapting to co-occurring species</a:t>
            </a:r>
          </a:p>
          <a:p>
            <a:pPr marL="47476">
              <a:defRPr/>
            </a:pPr>
            <a:endParaRPr lang="en-US" sz="2700" dirty="0">
              <a:solidFill>
                <a:schemeClr val="tx2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r>
              <a:rPr lang="en-US" sz="2700" dirty="0">
                <a:solidFill>
                  <a:schemeClr val="tx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Species in communities evolve more positive interactions</a:t>
            </a:r>
          </a:p>
          <a:p>
            <a:pPr marL="47476">
              <a:defRPr/>
            </a:pPr>
            <a:endParaRPr lang="en-US" sz="2700" dirty="0">
              <a:solidFill>
                <a:schemeClr val="tx2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r>
              <a:rPr lang="en-US" sz="2700" dirty="0">
                <a:solidFill>
                  <a:schemeClr val="tx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Metabolism or signaling molecules?</a:t>
            </a:r>
          </a:p>
        </p:txBody>
      </p:sp>
    </p:spTree>
    <p:extLst>
      <p:ext uri="{BB962C8B-B14F-4D97-AF65-F5344CB8AC3E}">
        <p14:creationId xmlns:p14="http://schemas.microsoft.com/office/powerpoint/2010/main" val="3426887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4B4F55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Analysis of Beech Tea</a:t>
            </a:r>
            <a:endParaRPr lang="en-GB" dirty="0">
              <a:solidFill>
                <a:srgbClr val="4B4F55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6878" y="1610035"/>
            <a:ext cx="5465502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8" y="1844826"/>
            <a:ext cx="2386279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/>
              <a:t>Unused beech tea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392612" y="3893575"/>
            <a:ext cx="378917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D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87696" y="4311446"/>
            <a:ext cx="378917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C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2276" y="3510117"/>
            <a:ext cx="376974" cy="415474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A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68033" y="5048865"/>
            <a:ext cx="376974" cy="415474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A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2948" y="4699822"/>
            <a:ext cx="363940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B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7192" y="2344996"/>
            <a:ext cx="378917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D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2277" y="2762867"/>
            <a:ext cx="378917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C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7194" y="3121744"/>
            <a:ext cx="363940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B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>
            <a:off x="2087812" y="2379406"/>
            <a:ext cx="363794" cy="138634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>
            <a:off x="2073065" y="3967317"/>
            <a:ext cx="363794" cy="138634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09876" y="2890686"/>
            <a:ext cx="2289125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i="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MONOCULTURE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573669" y="4483512"/>
            <a:ext cx="1801898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i="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ANCESTRAL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667925" y="1759976"/>
            <a:ext cx="5624051" cy="57027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20" name="Frame 19"/>
          <p:cNvSpPr/>
          <p:nvPr/>
        </p:nvSpPr>
        <p:spPr>
          <a:xfrm>
            <a:off x="0" y="0"/>
            <a:ext cx="9144000" cy="6876000"/>
          </a:xfrm>
          <a:prstGeom prst="frame">
            <a:avLst>
              <a:gd name="adj1" fmla="val 3975"/>
            </a:avLst>
          </a:prstGeom>
          <a:solidFill>
            <a:srgbClr val="BEE395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316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4B4F55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Analysis of Beech Tea</a:t>
            </a:r>
            <a:endParaRPr lang="en-GB" dirty="0">
              <a:solidFill>
                <a:srgbClr val="4B4F55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1868" y="1610035"/>
            <a:ext cx="5465502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6792" y="1936958"/>
            <a:ext cx="2386279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/>
              <a:t>Unused beech tea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407603" y="3893575"/>
            <a:ext cx="378917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D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2686" y="4311446"/>
            <a:ext cx="378917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C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27268" y="3510117"/>
            <a:ext cx="376974" cy="415474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A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83022" y="5048865"/>
            <a:ext cx="376974" cy="415474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A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87937" y="4699822"/>
            <a:ext cx="363940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B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32182" y="2344996"/>
            <a:ext cx="378917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D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27266" y="2762867"/>
            <a:ext cx="378917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C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32183" y="3121744"/>
            <a:ext cx="363940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B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>
            <a:off x="2102804" y="2379406"/>
            <a:ext cx="363794" cy="138634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>
            <a:off x="2088053" y="3967317"/>
            <a:ext cx="363794" cy="138634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24865" y="2890686"/>
            <a:ext cx="2289125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i="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MONOCULTURE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588658" y="4483512"/>
            <a:ext cx="1801898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i="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ANCESTRAL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312179" y="1750143"/>
            <a:ext cx="422787" cy="364776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20" name="Frame 19"/>
          <p:cNvSpPr/>
          <p:nvPr/>
        </p:nvSpPr>
        <p:spPr>
          <a:xfrm>
            <a:off x="0" y="0"/>
            <a:ext cx="9144000" cy="6876000"/>
          </a:xfrm>
          <a:prstGeom prst="frame">
            <a:avLst>
              <a:gd name="adj1" fmla="val 3975"/>
            </a:avLst>
          </a:prstGeom>
          <a:solidFill>
            <a:srgbClr val="BEE395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72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4B4F55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Analysis of Beech Tea</a:t>
            </a:r>
            <a:endParaRPr lang="en-GB" dirty="0">
              <a:solidFill>
                <a:srgbClr val="4B4F55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6878" y="1610035"/>
            <a:ext cx="5465502" cy="4191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1802" y="1936958"/>
            <a:ext cx="2386279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/>
              <a:t>Unused beech tea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2392612" y="3893575"/>
            <a:ext cx="378917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D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87696" y="4311446"/>
            <a:ext cx="378917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C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12276" y="3510117"/>
            <a:ext cx="376974" cy="415474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A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68033" y="5048865"/>
            <a:ext cx="376974" cy="415474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A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72948" y="4699822"/>
            <a:ext cx="363940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F0"/>
                </a:solidFill>
              </a:rPr>
              <a:t>B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17192" y="2344996"/>
            <a:ext cx="378917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D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2277" y="2762867"/>
            <a:ext cx="378917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C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7194" y="3121744"/>
            <a:ext cx="363940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dirty="0" smtClean="0">
                <a:solidFill>
                  <a:srgbClr val="00B050"/>
                </a:solidFill>
              </a:rPr>
              <a:t>B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4" name="Left Brace 13"/>
          <p:cNvSpPr/>
          <p:nvPr/>
        </p:nvSpPr>
        <p:spPr>
          <a:xfrm>
            <a:off x="2087812" y="2379406"/>
            <a:ext cx="363794" cy="138634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15" name="Left Brace 14"/>
          <p:cNvSpPr/>
          <p:nvPr/>
        </p:nvSpPr>
        <p:spPr>
          <a:xfrm>
            <a:off x="2073065" y="3967317"/>
            <a:ext cx="363794" cy="138634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209876" y="2890686"/>
            <a:ext cx="2289125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i="0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MONOCULTURE</a:t>
            </a:r>
            <a:endParaRPr lang="en-GB" dirty="0"/>
          </a:p>
        </p:txBody>
      </p:sp>
      <p:sp>
        <p:nvSpPr>
          <p:cNvPr id="17" name="TextBox 16"/>
          <p:cNvSpPr txBox="1"/>
          <p:nvPr/>
        </p:nvSpPr>
        <p:spPr>
          <a:xfrm>
            <a:off x="573669" y="4483512"/>
            <a:ext cx="1801898" cy="426737"/>
          </a:xfrm>
          <a:prstGeom prst="rect">
            <a:avLst/>
          </a:prstGeom>
          <a:noFill/>
        </p:spPr>
        <p:txBody>
          <a:bodyPr wrap="none" lIns="91414" tIns="45708" rIns="91414" bIns="45708" rtlCol="0">
            <a:spAutoFit/>
          </a:bodyPr>
          <a:lstStyle/>
          <a:p>
            <a:r>
              <a:rPr lang="en-GB" i="0" dirty="0" smtClean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ANCESTRAL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677756" y="2959512"/>
            <a:ext cx="5624051" cy="53094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2643345" y="4537589"/>
            <a:ext cx="5624051" cy="53094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/>
          </a:p>
        </p:txBody>
      </p:sp>
      <p:sp>
        <p:nvSpPr>
          <p:cNvPr id="21" name="Frame 20"/>
          <p:cNvSpPr/>
          <p:nvPr/>
        </p:nvSpPr>
        <p:spPr>
          <a:xfrm>
            <a:off x="0" y="0"/>
            <a:ext cx="9144000" cy="6876000"/>
          </a:xfrm>
          <a:prstGeom prst="frame">
            <a:avLst>
              <a:gd name="adj1" fmla="val 3975"/>
            </a:avLst>
          </a:prstGeom>
          <a:solidFill>
            <a:srgbClr val="BEE395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4" tIns="45708" rIns="91414" bIns="45708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2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"/>
          <p:cNvSpPr>
            <a:spLocks/>
          </p:cNvSpPr>
          <p:nvPr/>
        </p:nvSpPr>
        <p:spPr bwMode="auto">
          <a:xfrm>
            <a:off x="170061" y="332656"/>
            <a:ext cx="8434387" cy="41549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76" bIns="0">
            <a:prstTxWarp prst="textNoShape">
              <a:avLst/>
            </a:prstTxWarp>
            <a:spAutoFit/>
          </a:bodyPr>
          <a:lstStyle/>
          <a:p>
            <a:pPr marL="47476">
              <a:defRPr/>
            </a:pPr>
            <a:r>
              <a:rPr lang="en-US" sz="2700" dirty="0">
                <a:solidFill>
                  <a:srgbClr val="00009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NMR results</a:t>
            </a:r>
          </a:p>
          <a:p>
            <a:pPr marL="47476">
              <a:defRPr/>
            </a:pPr>
            <a:endParaRPr lang="en-US" sz="2700" dirty="0">
              <a:solidFill>
                <a:srgbClr val="00009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r>
              <a:rPr lang="en-US" sz="2700" dirty="0" smtClean="0">
                <a:solidFill>
                  <a:schemeClr val="tx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Resource use</a:t>
            </a:r>
          </a:p>
          <a:p>
            <a:pPr marL="47476">
              <a:defRPr/>
            </a:pPr>
            <a:r>
              <a:rPr lang="en-US" sz="2700" dirty="0">
                <a:solidFill>
                  <a:schemeClr val="tx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e</a:t>
            </a:r>
            <a:r>
              <a:rPr lang="en-US" sz="2700" dirty="0" smtClean="0">
                <a:solidFill>
                  <a:schemeClr val="tx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volves</a:t>
            </a:r>
          </a:p>
          <a:p>
            <a:pPr marL="47476">
              <a:defRPr/>
            </a:pPr>
            <a:endParaRPr lang="en-US" sz="2700" dirty="0">
              <a:solidFill>
                <a:schemeClr val="tx2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r>
              <a:rPr lang="en-US" sz="2700" dirty="0" smtClean="0">
                <a:solidFill>
                  <a:schemeClr val="tx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More in </a:t>
            </a:r>
            <a:r>
              <a:rPr lang="en-US" sz="2700" dirty="0" err="1" smtClean="0">
                <a:solidFill>
                  <a:schemeClr val="tx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polyculture</a:t>
            </a:r>
            <a:endParaRPr lang="en-US" sz="2700" dirty="0" smtClean="0">
              <a:solidFill>
                <a:schemeClr val="tx2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r>
              <a:rPr lang="en-US" sz="2700" dirty="0">
                <a:solidFill>
                  <a:schemeClr val="tx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t</a:t>
            </a:r>
            <a:r>
              <a:rPr lang="en-US" sz="2700" dirty="0" smtClean="0">
                <a:solidFill>
                  <a:schemeClr val="tx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han monoculture</a:t>
            </a:r>
          </a:p>
          <a:p>
            <a:pPr marL="47476">
              <a:defRPr/>
            </a:pPr>
            <a:endParaRPr lang="en-US" sz="2700" dirty="0">
              <a:solidFill>
                <a:schemeClr val="tx2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r>
              <a:rPr lang="en-US" sz="2700" dirty="0" smtClean="0">
                <a:solidFill>
                  <a:schemeClr val="tx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Greater differences</a:t>
            </a:r>
          </a:p>
          <a:p>
            <a:pPr marL="47476">
              <a:defRPr/>
            </a:pPr>
            <a:r>
              <a:rPr lang="en-US" sz="2700" dirty="0" smtClean="0">
                <a:solidFill>
                  <a:schemeClr val="tx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among species</a:t>
            </a:r>
            <a:endParaRPr lang="en-US" sz="2700" dirty="0">
              <a:solidFill>
                <a:schemeClr val="tx2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</p:txBody>
      </p:sp>
      <p:pic>
        <p:nvPicPr>
          <p:cNvPr id="3" name="Picture 2" descr="LawrenceFig4.v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880" y="323754"/>
            <a:ext cx="5991640" cy="62015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3255123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.changes.interes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74" y="920081"/>
            <a:ext cx="85979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844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.change.interestin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914402"/>
            <a:ext cx="85979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317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.change.interestin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914402"/>
            <a:ext cx="85979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71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.change.interestin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914402"/>
            <a:ext cx="85979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82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ext Box 3"/>
          <p:cNvSpPr txBox="1">
            <a:spLocks noChangeArrowheads="1"/>
          </p:cNvSpPr>
          <p:nvPr/>
        </p:nvSpPr>
        <p:spPr bwMode="auto">
          <a:xfrm>
            <a:off x="237377" y="228600"/>
            <a:ext cx="7951411" cy="503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88" tIns="45696" rIns="91388" bIns="45696">
            <a:prstTxWarp prst="textNoShape">
              <a:avLst/>
            </a:prstTxWarp>
            <a:spAutoFit/>
          </a:bodyPr>
          <a:lstStyle/>
          <a:p>
            <a:pPr marL="453897" indent="-453897"/>
            <a:r>
              <a:rPr lang="en-US" sz="2400" dirty="0"/>
              <a:t>How do diverse </a:t>
            </a:r>
            <a:r>
              <a:rPr lang="en-US" sz="2400" dirty="0" smtClean="0"/>
              <a:t>communities respond to new conditions?</a:t>
            </a:r>
            <a:endParaRPr lang="en-US" sz="24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</p:txBody>
      </p:sp>
      <p:pic>
        <p:nvPicPr>
          <p:cNvPr id="3" name="Picture 2" descr="stomach-bacteria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5" y="908720"/>
            <a:ext cx="1944215" cy="1296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776" y="908721"/>
            <a:ext cx="1833362" cy="129614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53828" y="2564904"/>
            <a:ext cx="8280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Ecological </a:t>
            </a:r>
            <a:r>
              <a:rPr lang="en-US" sz="2400" dirty="0" smtClean="0"/>
              <a:t>changes			Evolutionary responses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96" y="2636912"/>
            <a:ext cx="4608512" cy="39695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140968"/>
            <a:ext cx="4454564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0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wrenceFig5.v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828" y="620688"/>
            <a:ext cx="6400563" cy="624410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Rectangle 1"/>
          <p:cNvSpPr>
            <a:spLocks/>
          </p:cNvSpPr>
          <p:nvPr/>
        </p:nvSpPr>
        <p:spPr bwMode="auto">
          <a:xfrm>
            <a:off x="1" y="332657"/>
            <a:ext cx="9324528" cy="830997"/>
          </a:xfrm>
          <a:prstGeom prst="rect">
            <a:avLst/>
          </a:prstGeom>
          <a:solidFill>
            <a:srgbClr val="FFFFFF"/>
          </a:solidFill>
          <a:ln w="12700">
            <a:noFill/>
            <a:miter lim="800000"/>
            <a:headEnd/>
            <a:tailEnd/>
          </a:ln>
        </p:spPr>
        <p:txBody>
          <a:bodyPr wrap="square" lIns="0" tIns="0" rIns="47976" bIns="0">
            <a:prstTxWarp prst="textNoShape">
              <a:avLst/>
            </a:prstTxWarp>
            <a:spAutoFit/>
          </a:bodyPr>
          <a:lstStyle/>
          <a:p>
            <a:pPr marL="47476">
              <a:defRPr/>
            </a:pPr>
            <a:r>
              <a:rPr lang="en-US" sz="2600" dirty="0" smtClean="0">
                <a:solidFill>
                  <a:schemeClr val="tx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Species in </a:t>
            </a:r>
            <a:r>
              <a:rPr lang="en-US" sz="2600" dirty="0" err="1" smtClean="0">
                <a:solidFill>
                  <a:schemeClr val="tx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polyculture</a:t>
            </a:r>
            <a:r>
              <a:rPr lang="en-US" sz="2600" dirty="0" smtClean="0">
                <a:solidFill>
                  <a:schemeClr val="tx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evolved greater use of waste products being produced in greater amounts by other species</a:t>
            </a:r>
          </a:p>
        </p:txBody>
      </p:sp>
    </p:spTree>
    <p:extLst>
      <p:ext uri="{BB962C8B-B14F-4D97-AF65-F5344CB8AC3E}">
        <p14:creationId xmlns:p14="http://schemas.microsoft.com/office/powerpoint/2010/main" val="25100828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"/>
          <p:cNvSpPr>
            <a:spLocks/>
          </p:cNvSpPr>
          <p:nvPr/>
        </p:nvSpPr>
        <p:spPr bwMode="auto">
          <a:xfrm>
            <a:off x="395289" y="554038"/>
            <a:ext cx="8434387" cy="341195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76" bIns="0">
            <a:prstTxWarp prst="textNoShape">
              <a:avLst/>
            </a:prstTxWarp>
            <a:spAutoFit/>
          </a:bodyPr>
          <a:lstStyle/>
          <a:p>
            <a:pPr marL="47476">
              <a:defRPr/>
            </a:pPr>
            <a:r>
              <a:rPr lang="en-US" sz="2700" dirty="0">
                <a:solidFill>
                  <a:srgbClr val="00009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NMR results</a:t>
            </a:r>
          </a:p>
          <a:p>
            <a:pPr marL="47476">
              <a:defRPr/>
            </a:pPr>
            <a:endParaRPr lang="en-US" sz="2700" dirty="0">
              <a:solidFill>
                <a:srgbClr val="00009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61681" indent="-514206">
              <a:buAutoNum type="arabicParenR"/>
              <a:defRPr/>
            </a:pPr>
            <a:r>
              <a:rPr lang="en-US" sz="2700" dirty="0" smtClean="0">
                <a:solidFill>
                  <a:schemeClr val="tx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More evolution in community than monoculture</a:t>
            </a:r>
            <a:endParaRPr lang="en-US" sz="2700" dirty="0">
              <a:solidFill>
                <a:schemeClr val="tx2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61681" indent="-514206">
              <a:buAutoNum type="arabicParenR"/>
              <a:defRPr/>
            </a:pPr>
            <a:endParaRPr lang="en-US" sz="2700" dirty="0">
              <a:solidFill>
                <a:schemeClr val="tx2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61681" indent="-514206">
              <a:buFontTx/>
              <a:buAutoNum type="arabicParenR"/>
              <a:defRPr/>
            </a:pPr>
            <a:r>
              <a:rPr lang="en-US" sz="2700" dirty="0">
                <a:solidFill>
                  <a:schemeClr val="tx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Significant increase in variation in resource use</a:t>
            </a:r>
          </a:p>
          <a:p>
            <a:pPr marL="561681" indent="-514206">
              <a:buAutoNum type="arabicParenR"/>
              <a:defRPr/>
            </a:pPr>
            <a:endParaRPr lang="en-US" sz="2700" dirty="0">
              <a:solidFill>
                <a:schemeClr val="tx2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561681" indent="-514206">
              <a:buAutoNum type="arabicParenR"/>
              <a:defRPr/>
            </a:pPr>
            <a:r>
              <a:rPr lang="en-US" sz="2700" dirty="0" smtClean="0">
                <a:solidFill>
                  <a:schemeClr val="tx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Evolved </a:t>
            </a:r>
            <a:r>
              <a:rPr lang="en-US" sz="2700" dirty="0">
                <a:solidFill>
                  <a:schemeClr val="tx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to use waste products of other species</a:t>
            </a:r>
          </a:p>
          <a:p>
            <a:pPr marL="561681" indent="-514206">
              <a:buAutoNum type="arabicParenR"/>
              <a:defRPr/>
            </a:pPr>
            <a:endParaRPr lang="en-US" sz="2700" dirty="0">
              <a:solidFill>
                <a:schemeClr val="tx2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0244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"/>
          <p:cNvSpPr>
            <a:spLocks/>
          </p:cNvSpPr>
          <p:nvPr/>
        </p:nvSpPr>
        <p:spPr bwMode="auto">
          <a:xfrm>
            <a:off x="395289" y="554040"/>
            <a:ext cx="8434387" cy="45704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47976" bIns="0">
            <a:prstTxWarp prst="textNoShape">
              <a:avLst/>
            </a:prstTxWarp>
            <a:spAutoFit/>
          </a:bodyPr>
          <a:lstStyle/>
          <a:p>
            <a:pPr marL="47476">
              <a:defRPr/>
            </a:pPr>
            <a:r>
              <a:rPr lang="en-US" sz="2700" dirty="0">
                <a:solidFill>
                  <a:srgbClr val="00009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Conclusions</a:t>
            </a:r>
          </a:p>
          <a:p>
            <a:pPr marL="47476">
              <a:defRPr/>
            </a:pPr>
            <a:endParaRPr lang="en-US" sz="2700" dirty="0">
              <a:solidFill>
                <a:srgbClr val="00009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endParaRPr lang="en-US" sz="2700" dirty="0">
              <a:solidFill>
                <a:schemeClr val="tx2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r>
              <a:rPr lang="en-US" sz="2700" dirty="0">
                <a:solidFill>
                  <a:schemeClr val="bg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Trade-off between adapting to just physical environment and adapting to co-occurring species</a:t>
            </a:r>
          </a:p>
          <a:p>
            <a:pPr marL="47476">
              <a:defRPr/>
            </a:pPr>
            <a:endParaRPr lang="en-US" sz="2700" dirty="0">
              <a:solidFill>
                <a:schemeClr val="bg2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r>
              <a:rPr lang="en-US" sz="2700" dirty="0">
                <a:solidFill>
                  <a:schemeClr val="bg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Species in communities evolve more positive interactions</a:t>
            </a:r>
          </a:p>
          <a:p>
            <a:pPr marL="47476">
              <a:defRPr/>
            </a:pPr>
            <a:endParaRPr lang="en-US" sz="2700" dirty="0">
              <a:solidFill>
                <a:schemeClr val="tx2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r>
              <a:rPr lang="en-US" sz="2700" dirty="0">
                <a:solidFill>
                  <a:schemeClr val="tx2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Caused by evolving resource use</a:t>
            </a:r>
          </a:p>
          <a:p>
            <a:pPr marL="47476">
              <a:defRPr/>
            </a:pPr>
            <a:endParaRPr lang="en-US" sz="2700" dirty="0">
              <a:solidFill>
                <a:schemeClr val="tx2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9278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"/>
          <p:cNvSpPr>
            <a:spLocks/>
          </p:cNvSpPr>
          <p:nvPr/>
        </p:nvSpPr>
        <p:spPr bwMode="auto">
          <a:xfrm>
            <a:off x="395288" y="554038"/>
            <a:ext cx="8748712" cy="457048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47976" bIns="0">
            <a:prstTxWarp prst="textNoShape">
              <a:avLst/>
            </a:prstTxWarp>
            <a:spAutoFit/>
          </a:bodyPr>
          <a:lstStyle/>
          <a:p>
            <a:pPr marL="47476">
              <a:defRPr/>
            </a:pPr>
            <a:r>
              <a:rPr lang="en-US" sz="2700" dirty="0">
                <a:solidFill>
                  <a:srgbClr val="00009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Conclusions</a:t>
            </a:r>
          </a:p>
          <a:p>
            <a:pPr marL="47476">
              <a:defRPr/>
            </a:pPr>
            <a:endParaRPr lang="en-US" sz="2700" dirty="0">
              <a:solidFill>
                <a:srgbClr val="00009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endParaRPr lang="en-US" sz="2700" dirty="0">
              <a:solidFill>
                <a:schemeClr val="tx2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r>
              <a:rPr lang="en-US" sz="27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Species interactions increase amount of 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evolution and change direction =&gt; couldn’t predict from single species</a:t>
            </a: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Resource partitioning and </a:t>
            </a:r>
            <a:r>
              <a:rPr lang="en-US" sz="27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cross-feeding</a:t>
            </a:r>
          </a:p>
          <a:p>
            <a:pPr marL="4747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r>
              <a:rPr lang="en-US" sz="27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Resulting changes enhance ecosystem 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functioning</a:t>
            </a:r>
          </a:p>
          <a:p>
            <a:pPr marL="4747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95536" y="4941168"/>
            <a:ext cx="81369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476">
              <a:defRPr/>
            </a:pPr>
            <a:r>
              <a:rPr lang="en-US" sz="1800" b="1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Diane Lawrence</a:t>
            </a:r>
            <a:r>
              <a:rPr lang="en-US" sz="18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, Francesca </a:t>
            </a:r>
            <a:r>
              <a:rPr lang="en-US" sz="1800" dirty="0" err="1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Fiegna</a:t>
            </a:r>
            <a:r>
              <a:rPr lang="en-US" sz="18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, Volker </a:t>
            </a:r>
            <a:r>
              <a:rPr lang="en-US" sz="1800" dirty="0" err="1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Behrends</a:t>
            </a:r>
            <a:r>
              <a:rPr lang="en-US" sz="18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, Jacob Bundy, Albert </a:t>
            </a:r>
            <a:r>
              <a:rPr lang="en-US" sz="1800" dirty="0" err="1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Phillimore</a:t>
            </a:r>
            <a:r>
              <a:rPr lang="en-US" sz="18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, Thomas Bell, Timothy Barraclough 2012. Species interactions alter evolutionary responses to environmental change. </a:t>
            </a:r>
            <a:r>
              <a:rPr lang="en-US" sz="1800" i="1" dirty="0" err="1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PLoS</a:t>
            </a:r>
            <a:r>
              <a:rPr lang="en-US" sz="1800" i="1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Biology </a:t>
            </a:r>
            <a:r>
              <a:rPr lang="en-US" sz="1800" dirty="0"/>
              <a:t>10(5): e1001330</a:t>
            </a:r>
            <a:endParaRPr lang="en-US" sz="18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230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"/>
          <p:cNvSpPr>
            <a:spLocks/>
          </p:cNvSpPr>
          <p:nvPr/>
        </p:nvSpPr>
        <p:spPr bwMode="auto">
          <a:xfrm>
            <a:off x="395288" y="554038"/>
            <a:ext cx="8748712" cy="58169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0" tIns="0" rIns="47976" bIns="0">
            <a:prstTxWarp prst="textNoShape">
              <a:avLst/>
            </a:prstTxWarp>
            <a:spAutoFit/>
          </a:bodyPr>
          <a:lstStyle/>
          <a:p>
            <a:pPr marL="47476">
              <a:defRPr/>
            </a:pPr>
            <a:r>
              <a:rPr lang="en-US" sz="2700" dirty="0" smtClean="0">
                <a:solidFill>
                  <a:srgbClr val="000090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Overall conclusions</a:t>
            </a:r>
            <a:endParaRPr lang="en-US" sz="2700" dirty="0">
              <a:solidFill>
                <a:srgbClr val="00009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endParaRPr lang="en-US" sz="2700" dirty="0">
              <a:solidFill>
                <a:srgbClr val="000090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endParaRPr lang="en-US" sz="2700" dirty="0">
              <a:solidFill>
                <a:schemeClr val="tx2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r>
              <a:rPr lang="en-US" sz="2700" dirty="0" smtClean="0">
                <a:solidFill>
                  <a:srgbClr val="660066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Model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: species interactions inhibit evolution of component species due to ecological sorting</a:t>
            </a:r>
          </a:p>
          <a:p>
            <a:pPr marL="4747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r>
              <a:rPr lang="en-US" sz="2700" dirty="0" smtClean="0">
                <a:solidFill>
                  <a:srgbClr val="660066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Experiment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: species interactions promote evolution due to</a:t>
            </a:r>
            <a:r>
              <a:rPr lang="en-US" sz="27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 </a:t>
            </a: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resource partitioning and </a:t>
            </a:r>
            <a:r>
              <a:rPr lang="en-US" sz="2700" dirty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cross-feeding</a:t>
            </a:r>
          </a:p>
          <a:p>
            <a:pPr marL="47476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		</a:t>
            </a: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 algn="ctr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Why different results?</a:t>
            </a:r>
          </a:p>
          <a:p>
            <a:pPr marL="47476" algn="ctr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 algn="ctr">
              <a:defRPr/>
            </a:pPr>
            <a:r>
              <a:rPr lang="en-US" sz="2700" dirty="0" smtClean="0">
                <a:solidFill>
                  <a:schemeClr val="tx1"/>
                </a:solidFill>
                <a:ea typeface="Arial" pitchFamily="112" charset="0"/>
                <a:cs typeface="Arial" pitchFamily="112" charset="0"/>
                <a:sym typeface="Arial" pitchFamily="112" charset="0"/>
              </a:rPr>
              <a:t>What conditions promote each outcome?</a:t>
            </a: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  <a:p>
            <a:pPr marL="47476" algn="ctr">
              <a:defRPr/>
            </a:pPr>
            <a:endParaRPr lang="en-US" sz="2700" dirty="0">
              <a:solidFill>
                <a:schemeClr val="tx1"/>
              </a:solidFill>
              <a:ea typeface="Arial" pitchFamily="112" charset="0"/>
              <a:cs typeface="Arial" pitchFamily="112" charset="0"/>
              <a:sym typeface="Arial" pitchFamily="1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0259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ext Box 3"/>
          <p:cNvSpPr txBox="1">
            <a:spLocks noChangeArrowheads="1"/>
          </p:cNvSpPr>
          <p:nvPr/>
        </p:nvSpPr>
        <p:spPr bwMode="auto">
          <a:xfrm>
            <a:off x="237377" y="228600"/>
            <a:ext cx="7951411" cy="503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88" tIns="45696" rIns="91388" bIns="45696">
            <a:prstTxWarp prst="textNoShape">
              <a:avLst/>
            </a:prstTxWarp>
            <a:spAutoFit/>
          </a:bodyPr>
          <a:lstStyle/>
          <a:p>
            <a:pPr marL="453897" indent="-453897"/>
            <a:r>
              <a:rPr lang="en-US" sz="2400" dirty="0"/>
              <a:t>How do diverse </a:t>
            </a:r>
            <a:r>
              <a:rPr lang="en-US" sz="2400" dirty="0" smtClean="0"/>
              <a:t>communities respond to new conditions?</a:t>
            </a:r>
            <a:endParaRPr lang="en-US" sz="24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  <a:p>
            <a:pPr marL="453897" indent="-453897"/>
            <a:endParaRPr lang="en-US" sz="2700" dirty="0"/>
          </a:p>
        </p:txBody>
      </p:sp>
      <p:pic>
        <p:nvPicPr>
          <p:cNvPr id="3" name="Picture 2" descr="stomach-bacteria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545" y="908720"/>
            <a:ext cx="1944215" cy="12967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5776" y="908721"/>
            <a:ext cx="1833362" cy="129614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1560" y="2564904"/>
            <a:ext cx="82809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Ecological </a:t>
            </a:r>
            <a:r>
              <a:rPr lang="en-US" sz="2400" dirty="0" smtClean="0"/>
              <a:t>changes			Evolutionary responses</a:t>
            </a:r>
          </a:p>
          <a:p>
            <a:r>
              <a:rPr lang="en-US" sz="2400" dirty="0"/>
              <a:t>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 	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27157" y="3861048"/>
            <a:ext cx="8853355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804000"/>
                </a:solidFill>
              </a:rPr>
              <a:t>How do species interactions affect evolution in communities?</a:t>
            </a:r>
          </a:p>
          <a:p>
            <a:endParaRPr lang="en-US" sz="2400" dirty="0">
              <a:solidFill>
                <a:srgbClr val="804000"/>
              </a:solidFill>
            </a:endParaRPr>
          </a:p>
          <a:p>
            <a:r>
              <a:rPr lang="en-US" sz="2400" dirty="0" smtClean="0">
                <a:solidFill>
                  <a:srgbClr val="804000"/>
                </a:solidFill>
              </a:rPr>
              <a:t>How does evolution affect ecological interactions &amp; functioning?</a:t>
            </a:r>
            <a:endParaRPr lang="en-US" sz="2400" dirty="0">
              <a:solidFill>
                <a:srgbClr val="804000"/>
              </a:solidFill>
            </a:endParaRPr>
          </a:p>
        </p:txBody>
      </p:sp>
      <p:sp>
        <p:nvSpPr>
          <p:cNvPr id="6" name="Curved Up Arrow 5"/>
          <p:cNvSpPr/>
          <p:nvPr/>
        </p:nvSpPr>
        <p:spPr bwMode="auto">
          <a:xfrm>
            <a:off x="3563888" y="2996952"/>
            <a:ext cx="1728192" cy="360040"/>
          </a:xfrm>
          <a:prstGeom prst="curvedUpArrow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  <p:sp>
        <p:nvSpPr>
          <p:cNvPr id="8" name="Curved Down Arrow 7"/>
          <p:cNvSpPr/>
          <p:nvPr/>
        </p:nvSpPr>
        <p:spPr bwMode="auto">
          <a:xfrm flipH="1">
            <a:off x="3491880" y="2348880"/>
            <a:ext cx="1728192" cy="360040"/>
          </a:xfrm>
          <a:prstGeom prst="curvedDownArrow">
            <a:avLst/>
          </a:prstGeom>
          <a:solidFill>
            <a:srgbClr val="00CC99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Times" pitchFamily="20" charset="0"/>
              <a:ea typeface="ヒラギノ明朝 ProN W3" pitchFamily="20" charset="-128"/>
              <a:cs typeface="ヒラギノ明朝 ProN W3" pitchFamily="20" charset="-128"/>
              <a:sym typeface="Times" pitchFamily="2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23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251520" y="116632"/>
            <a:ext cx="8697913" cy="53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88" tIns="45696" rIns="91388" bIns="45696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000090"/>
                </a:solidFill>
              </a:rPr>
              <a:t>How </a:t>
            </a:r>
            <a:r>
              <a:rPr lang="en-US" sz="2800" dirty="0" smtClean="0">
                <a:solidFill>
                  <a:srgbClr val="000090"/>
                </a:solidFill>
              </a:rPr>
              <a:t>do species interactions affect </a:t>
            </a:r>
            <a:r>
              <a:rPr lang="en-US" sz="2800" dirty="0">
                <a:solidFill>
                  <a:srgbClr val="000090"/>
                </a:solidFill>
              </a:rPr>
              <a:t>evolution?</a:t>
            </a:r>
          </a:p>
        </p:txBody>
      </p:sp>
      <p:sp>
        <p:nvSpPr>
          <p:cNvPr id="131075" name="Text Box 3"/>
          <p:cNvSpPr txBox="1">
            <a:spLocks noChangeArrowheads="1"/>
          </p:cNvSpPr>
          <p:nvPr/>
        </p:nvSpPr>
        <p:spPr bwMode="auto">
          <a:xfrm>
            <a:off x="381001" y="332656"/>
            <a:ext cx="7430009" cy="6247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88" tIns="45696" rIns="91388" bIns="45696">
            <a:prstTxWarp prst="textNoShape">
              <a:avLst/>
            </a:prstTxWarp>
            <a:spAutoFit/>
          </a:bodyPr>
          <a:lstStyle/>
          <a:p>
            <a:pPr marL="453897" indent="-453897"/>
            <a:endParaRPr lang="en-US" sz="2800" dirty="0" smtClean="0"/>
          </a:p>
          <a:p>
            <a:pPr marL="453897" indent="-453897"/>
            <a:endParaRPr lang="en-US" sz="2800" dirty="0"/>
          </a:p>
          <a:p>
            <a:pPr marL="514350" indent="-514350">
              <a:buAutoNum type="arabicParenR"/>
            </a:pPr>
            <a:r>
              <a:rPr lang="en-US" sz="2800" dirty="0" smtClean="0"/>
              <a:t>Species interactions have negligible effect</a:t>
            </a:r>
          </a:p>
          <a:p>
            <a:pPr marL="514350" indent="-514350">
              <a:buAutoNum type="arabicParenR"/>
            </a:pPr>
            <a:endParaRPr lang="en-US" sz="2800" dirty="0"/>
          </a:p>
          <a:p>
            <a:r>
              <a:rPr lang="en-US" sz="2800" dirty="0"/>
              <a:t>Evolutionary rates across species depend on:</a:t>
            </a:r>
          </a:p>
          <a:p>
            <a:endParaRPr lang="en-US" sz="2000" dirty="0" smtClean="0"/>
          </a:p>
          <a:p>
            <a:r>
              <a:rPr lang="en-US" sz="2000" dirty="0" smtClean="0"/>
              <a:t>Generation time</a:t>
            </a:r>
          </a:p>
          <a:p>
            <a:r>
              <a:rPr lang="en-US" sz="2000" dirty="0" smtClean="0"/>
              <a:t>			Population size</a:t>
            </a:r>
          </a:p>
          <a:p>
            <a:r>
              <a:rPr lang="en-US" sz="2000" dirty="0" smtClean="0"/>
              <a:t>				Mutation rates</a:t>
            </a:r>
          </a:p>
          <a:p>
            <a:r>
              <a:rPr lang="en-US" sz="2000" dirty="0" smtClean="0"/>
              <a:t>					Recombination rates</a:t>
            </a:r>
          </a:p>
          <a:p>
            <a:endParaRPr lang="en-US" sz="2000" dirty="0" smtClean="0"/>
          </a:p>
          <a:p>
            <a:r>
              <a:rPr lang="en-US" sz="2000" dirty="0" smtClean="0"/>
              <a:t>Genetic </a:t>
            </a:r>
            <a:r>
              <a:rPr lang="en-US" sz="2000" dirty="0"/>
              <a:t>variance-</a:t>
            </a:r>
            <a:r>
              <a:rPr lang="en-US" sz="2000" dirty="0" smtClean="0"/>
              <a:t>covariance conducive to selected change</a:t>
            </a:r>
            <a:endParaRPr lang="en-US" sz="2000" dirty="0"/>
          </a:p>
          <a:p>
            <a:r>
              <a:rPr lang="en-US" sz="2000" dirty="0" smtClean="0"/>
              <a:t>	Number of traits under selection</a:t>
            </a:r>
          </a:p>
          <a:p>
            <a:endParaRPr lang="en-US" sz="2000" dirty="0" smtClean="0"/>
          </a:p>
          <a:p>
            <a:r>
              <a:rPr lang="en-US" sz="2000" dirty="0" smtClean="0"/>
              <a:t>Size and temporal pattern of </a:t>
            </a:r>
            <a:r>
              <a:rPr lang="en-US" sz="2000" dirty="0"/>
              <a:t>environmental </a:t>
            </a:r>
            <a:r>
              <a:rPr lang="en-US" sz="2000" dirty="0" smtClean="0"/>
              <a:t>change</a:t>
            </a:r>
          </a:p>
          <a:p>
            <a:r>
              <a:rPr lang="en-US" sz="2000" dirty="0" smtClean="0"/>
              <a:t>	Plasticity and ecological tolerance</a:t>
            </a:r>
          </a:p>
          <a:p>
            <a:r>
              <a:rPr lang="en-US" sz="2000" dirty="0" smtClean="0"/>
              <a:t>		Size of selective advantage of new mutations</a:t>
            </a:r>
          </a:p>
          <a:p>
            <a:r>
              <a:rPr lang="en-US" sz="2000" dirty="0" smtClean="0"/>
              <a:t>			History of past natural selection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2798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Text Box 3"/>
          <p:cNvSpPr txBox="1">
            <a:spLocks noChangeArrowheads="1"/>
          </p:cNvSpPr>
          <p:nvPr/>
        </p:nvSpPr>
        <p:spPr bwMode="auto">
          <a:xfrm>
            <a:off x="381001" y="404664"/>
            <a:ext cx="7283785" cy="95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88" tIns="45696" rIns="91388" bIns="45696">
            <a:prstTxWarp prst="textNoShape">
              <a:avLst/>
            </a:prstTxWarp>
            <a:spAutoFit/>
          </a:bodyPr>
          <a:lstStyle/>
          <a:p>
            <a:pPr marL="453897" indent="-453897"/>
            <a:endParaRPr lang="en-US" sz="2800" dirty="0"/>
          </a:p>
          <a:p>
            <a:r>
              <a:rPr lang="en-US" sz="2800" dirty="0" smtClean="0"/>
              <a:t>2) Species interactions affect population size</a:t>
            </a:r>
          </a:p>
        </p:txBody>
      </p:sp>
      <p:pic>
        <p:nvPicPr>
          <p:cNvPr id="4" name="Picture 3" descr="WilkeFi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2348880"/>
            <a:ext cx="5579567" cy="3816424"/>
          </a:xfrm>
          <a:prstGeom prst="rect">
            <a:avLst/>
          </a:prstGeom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66575" y="116632"/>
            <a:ext cx="8697913" cy="53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88" tIns="45696" rIns="91388" bIns="45696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000090"/>
                </a:solidFill>
              </a:rPr>
              <a:t>How </a:t>
            </a:r>
            <a:r>
              <a:rPr lang="en-US" sz="2800" dirty="0" smtClean="0">
                <a:solidFill>
                  <a:srgbClr val="000090"/>
                </a:solidFill>
              </a:rPr>
              <a:t>do species interactions affect </a:t>
            </a:r>
            <a:r>
              <a:rPr lang="en-US" sz="2800" dirty="0">
                <a:solidFill>
                  <a:srgbClr val="000090"/>
                </a:solidFill>
              </a:rPr>
              <a:t>evolution?</a:t>
            </a:r>
          </a:p>
        </p:txBody>
      </p:sp>
    </p:spTree>
    <p:extLst>
      <p:ext uri="{BB962C8B-B14F-4D97-AF65-F5344CB8AC3E}">
        <p14:creationId xmlns:p14="http://schemas.microsoft.com/office/powerpoint/2010/main" val="8930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2"/>
          <p:cNvSpPr txBox="1">
            <a:spLocks noChangeArrowheads="1"/>
          </p:cNvSpPr>
          <p:nvPr/>
        </p:nvSpPr>
        <p:spPr bwMode="auto">
          <a:xfrm>
            <a:off x="251520" y="116632"/>
            <a:ext cx="8697913" cy="533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388" tIns="45696" rIns="91388" bIns="45696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rgbClr val="000090"/>
                </a:solidFill>
              </a:rPr>
              <a:t>How does species diversity affect evolution?</a:t>
            </a:r>
          </a:p>
        </p:txBody>
      </p:sp>
      <p:pic>
        <p:nvPicPr>
          <p:cNvPr id="4" name="Picture 3" descr="WilkeFi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536" y="2348880"/>
            <a:ext cx="5579567" cy="38164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10197" y="2852936"/>
            <a:ext cx="3522963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clear that species in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more diverse communities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have lower genetic variation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Could predict evolution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with single species theory</a:t>
            </a:r>
          </a:p>
          <a:p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f knew population sizes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81001" y="404664"/>
            <a:ext cx="7283785" cy="954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388" tIns="45696" rIns="91388" bIns="45696">
            <a:prstTxWarp prst="textNoShape">
              <a:avLst/>
            </a:prstTxWarp>
            <a:spAutoFit/>
          </a:bodyPr>
          <a:lstStyle/>
          <a:p>
            <a:pPr marL="453897" indent="-453897"/>
            <a:endParaRPr lang="en-US" sz="2800" dirty="0"/>
          </a:p>
          <a:p>
            <a:r>
              <a:rPr lang="en-US" sz="2800" dirty="0" smtClean="0"/>
              <a:t>2) Species interactions affect population size</a:t>
            </a:r>
          </a:p>
        </p:txBody>
      </p:sp>
    </p:spTree>
    <p:extLst>
      <p:ext uri="{BB962C8B-B14F-4D97-AF65-F5344CB8AC3E}">
        <p14:creationId xmlns:p14="http://schemas.microsoft.com/office/powerpoint/2010/main" val="366292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Bullets">
  <a:themeElements>
    <a:clrScheme name="">
      <a:dk1>
        <a:srgbClr val="000000"/>
      </a:dk1>
      <a:lt1>
        <a:srgbClr val="CFE6FF"/>
      </a:lt1>
      <a:dk2>
        <a:srgbClr val="000000"/>
      </a:dk2>
      <a:lt2>
        <a:srgbClr val="808080"/>
      </a:lt2>
      <a:accent1>
        <a:srgbClr val="00CC99"/>
      </a:accent1>
      <a:accent2>
        <a:srgbClr val="333399"/>
      </a:accent2>
      <a:accent3>
        <a:srgbClr val="E4F0FF"/>
      </a:accent3>
      <a:accent4>
        <a:srgbClr val="000000"/>
      </a:accent4>
      <a:accent5>
        <a:srgbClr val="AAE2C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Bullets">
      <a:majorFont>
        <a:latin typeface="Arial"/>
        <a:ea typeface="ヒラギノ角ゴ ProN W3"/>
        <a:cs typeface="ヒラギノ角ゴ ProN W3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CC99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pitchFamily="20" charset="0"/>
            <a:ea typeface="ヒラギノ明朝 ProN W3" pitchFamily="20" charset="-128"/>
            <a:cs typeface="ヒラギノ明朝 ProN W3" pitchFamily="20" charset="-128"/>
            <a:sym typeface="Times" pitchFamily="20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CC99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pitchFamily="20" charset="0"/>
            <a:ea typeface="ヒラギノ明朝 ProN W3" pitchFamily="20" charset="-128"/>
            <a:cs typeface="ヒラギノ明朝 ProN W3" pitchFamily="20" charset="-128"/>
            <a:sym typeface="Times" pitchFamily="20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8549</TotalTime>
  <Pages>0</Pages>
  <Words>1444</Words>
  <Characters>0</Characters>
  <Application>Microsoft Macintosh PowerPoint</Application>
  <PresentationFormat>On-screen Show (4:3)</PresentationFormat>
  <Lines>0</Lines>
  <Paragraphs>473</Paragraphs>
  <Slides>54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Links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Calibri</vt:lpstr>
      <vt:lpstr>Cambria</vt:lpstr>
      <vt:lpstr>ＭＳ Ｐゴシック</vt:lpstr>
      <vt:lpstr>ＭＳ 明朝</vt:lpstr>
      <vt:lpstr>Times</vt:lpstr>
      <vt:lpstr>Times New Roman</vt:lpstr>
      <vt:lpstr>Verdana</vt:lpstr>
      <vt:lpstr>ヒラギノ明朝 ProN W3</vt:lpstr>
      <vt:lpstr>ヒラギノ角ゴ ProN W3</vt:lpstr>
      <vt:lpstr>Arial</vt:lpstr>
      <vt:lpstr>Title &amp; Bullets</vt:lpstr>
      <vt:lpstr>Macintosh HD:Users:tim:Documents:teaching:Silwood MSc:SilwoodMasters2008/9:EEC 2008..doc!OLE_LINK1</vt:lpstr>
      <vt:lpstr>Macintosh HD:Users:tim:Documents:TreeHolebacteria:DianeLawrenceProject.doc!OLE_LINK2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Evolution of species interactions</vt:lpstr>
      <vt:lpstr>Evolution of species interactions</vt:lpstr>
      <vt:lpstr>PowerPoint Presentation</vt:lpstr>
      <vt:lpstr>PowerPoint Presentation</vt:lpstr>
      <vt:lpstr>PowerPoint Presentation</vt:lpstr>
      <vt:lpstr>Analysis of Beech Tea</vt:lpstr>
      <vt:lpstr>Analysis of Beech Tea</vt:lpstr>
      <vt:lpstr>Analysis of Beech Tea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Diversification in sexuals and asexuals</dc:title>
  <dc:subject/>
  <dc:creator>Timothy Barraclough</dc:creator>
  <cp:keywords/>
  <dc:description/>
  <cp:lastModifiedBy>Barraclough, Tim G</cp:lastModifiedBy>
  <cp:revision>876</cp:revision>
  <cp:lastPrinted>2018-02-20T16:40:55Z</cp:lastPrinted>
  <dcterms:created xsi:type="dcterms:W3CDTF">2010-02-03T12:56:32Z</dcterms:created>
  <dcterms:modified xsi:type="dcterms:W3CDTF">2018-02-20T16:47:05Z</dcterms:modified>
</cp:coreProperties>
</file>